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12"/>
  </p:notesMasterIdLst>
  <p:handoutMasterIdLst>
    <p:handoutMasterId r:id="rId13"/>
  </p:handoutMasterIdLst>
  <p:sldIdLst>
    <p:sldId id="258" r:id="rId5"/>
    <p:sldId id="335" r:id="rId6"/>
    <p:sldId id="360" r:id="rId7"/>
    <p:sldId id="358" r:id="rId8"/>
    <p:sldId id="361" r:id="rId9"/>
    <p:sldId id="362" r:id="rId10"/>
    <p:sldId id="356"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44775C3-ED50-43C4-82C2-DDCA2CC92CED}" v="8" dt="2023-08-02T06:05:45.88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24" autoAdjust="0"/>
    <p:restoredTop sz="94660"/>
  </p:normalViewPr>
  <p:slideViewPr>
    <p:cSldViewPr snapToGrid="0">
      <p:cViewPr varScale="1">
        <p:scale>
          <a:sx n="67" d="100"/>
          <a:sy n="67" d="100"/>
        </p:scale>
        <p:origin x="528" y="44"/>
      </p:cViewPr>
      <p:guideLst/>
    </p:cSldViewPr>
  </p:slideViewPr>
  <p:notesTextViewPr>
    <p:cViewPr>
      <p:scale>
        <a:sx n="1" d="1"/>
        <a:sy n="1" d="1"/>
      </p:scale>
      <p:origin x="0" y="0"/>
    </p:cViewPr>
  </p:notesTextViewPr>
  <p:notesViewPr>
    <p:cSldViewPr snapToGrid="0">
      <p:cViewPr varScale="1">
        <p:scale>
          <a:sx n="60" d="100"/>
          <a:sy n="60" d="100"/>
        </p:scale>
        <p:origin x="893" y="3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handoutMaster" Target="handoutMasters/handoutMaster1.xml"/><Relationship Id="rId18" Type="http://schemas.microsoft.com/office/2015/10/relationships/revisionInfo" Target="revisionInfo.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notesMaster" Target="notesMasters/notesMaster1.xml"/><Relationship Id="rId17"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viewProps" Target="viewProp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54ACDB4-642F-4F82-9C8D-2DC384BF8F2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9ABB06E6-7341-4F07-8285-8B35565B99C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1CC4456-0E88-4EB2-8FDA-8240F984B54A}" type="datetimeFigureOut">
              <a:rPr lang="en-US" smtClean="0"/>
              <a:t>8/2/2023</a:t>
            </a:fld>
            <a:endParaRPr lang="en-US"/>
          </a:p>
        </p:txBody>
      </p:sp>
      <p:sp>
        <p:nvSpPr>
          <p:cNvPr id="4" name="Footer Placeholder 3">
            <a:extLst>
              <a:ext uri="{FF2B5EF4-FFF2-40B4-BE49-F238E27FC236}">
                <a16:creationId xmlns:a16="http://schemas.microsoft.com/office/drawing/2014/main" id="{F2C88C94-6E7C-4506-82BE-23DAD04DCE1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45A5C082-911A-46EA-8DF6-A63F9F9E0A6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C3086C9-2826-46AE-BD8E-F12CB3F9C8B4}" type="slidenum">
              <a:rPr lang="en-US" smtClean="0"/>
              <a:t>‹#›</a:t>
            </a:fld>
            <a:endParaRPr lang="en-US"/>
          </a:p>
        </p:txBody>
      </p:sp>
    </p:spTree>
    <p:extLst>
      <p:ext uri="{BB962C8B-B14F-4D97-AF65-F5344CB8AC3E}">
        <p14:creationId xmlns:p14="http://schemas.microsoft.com/office/powerpoint/2010/main" val="187591032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E5E9994-CBF9-4364-B2D1-761774B9F53C}" type="datetimeFigureOut">
              <a:rPr lang="en-US" smtClean="0"/>
              <a:t>8/2/2023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FAD0BC5-116C-42CF-8B28-245F66D50665}" type="slidenum">
              <a:rPr lang="en-US" smtClean="0"/>
              <a:t>‹#›</a:t>
            </a:fld>
            <a:endParaRPr lang="en-US" dirty="0"/>
          </a:p>
        </p:txBody>
      </p:sp>
    </p:spTree>
    <p:extLst>
      <p:ext uri="{BB962C8B-B14F-4D97-AF65-F5344CB8AC3E}">
        <p14:creationId xmlns:p14="http://schemas.microsoft.com/office/powerpoint/2010/main" val="24998189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9" name="Rectangle 8"/>
          <p:cNvSpPr/>
          <p:nvPr/>
        </p:nvSpPr>
        <p:spPr bwMode="ltGray">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80322" y="2733709"/>
            <a:ext cx="8144134" cy="1373070"/>
          </a:xfrm>
        </p:spPr>
        <p:txBody>
          <a:bodyPr anchor="b">
            <a:noAutofit/>
          </a:bodyPr>
          <a:lstStyle>
            <a:lvl1pPr algn="r">
              <a:defRPr sz="5400"/>
            </a:lvl1pPr>
          </a:lstStyle>
          <a:p>
            <a:r>
              <a:rPr lang="en-US"/>
              <a:t>Click to edit Master title style</a:t>
            </a:r>
          </a:p>
        </p:txBody>
      </p:sp>
      <p:sp>
        <p:nvSpPr>
          <p:cNvPr id="3" name="Subtitle 2"/>
          <p:cNvSpPr>
            <a:spLocks noGrp="1"/>
          </p:cNvSpPr>
          <p:nvPr>
            <p:ph type="subTitle" idx="1"/>
          </p:nvPr>
        </p:nvSpPr>
        <p:spPr>
          <a:xfrm>
            <a:off x="680322" y="4394039"/>
            <a:ext cx="8144134" cy="1117687"/>
          </a:xfrm>
        </p:spPr>
        <p:txBody>
          <a:bodyPr>
            <a:norm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BAEE62B5-0727-4FE1-B35D-4CC400F0421B}" type="datetime1">
              <a:rPr lang="en-US" smtClean="0"/>
              <a:t>8/2/2023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9255346" y="2750337"/>
            <a:ext cx="1171888" cy="1356442"/>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4711616"/>
            <a:ext cx="9613859" cy="453051"/>
          </a:xfrm>
        </p:spPr>
        <p:txBody>
          <a:bodyPr anchor="b">
            <a:normAutofit/>
          </a:bodyPr>
          <a:lstStyle>
            <a:lvl1pPr>
              <a:defRPr sz="2400"/>
            </a:lvl1pPr>
          </a:lstStyle>
          <a:p>
            <a:r>
              <a:rPr lang="en-US"/>
              <a:t>Click to edit Master title style</a:t>
            </a:r>
          </a:p>
        </p:txBody>
      </p:sp>
      <p:sp>
        <p:nvSpPr>
          <p:cNvPr id="3" name="Picture Placeholder 2"/>
          <p:cNvSpPr>
            <a:spLocks noGrp="1" noChangeAspect="1"/>
          </p:cNvSpPr>
          <p:nvPr>
            <p:ph type="pic" idx="1"/>
          </p:nvPr>
        </p:nvSpPr>
        <p:spPr>
          <a:xfrm>
            <a:off x="680322" y="609597"/>
            <a:ext cx="9613859" cy="3589575"/>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19" y="5169583"/>
            <a:ext cx="9613862" cy="6229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EE30329-BDC0-4E94-85A6-029919402EA5}" type="datetime1">
              <a:rPr lang="en-US" smtClean="0"/>
              <a:t>8/2/2023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11309"/>
            <a:ext cx="1154151" cy="1090789"/>
          </a:xfrm>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609597"/>
            <a:ext cx="9613858" cy="3592750"/>
          </a:xfrm>
        </p:spPr>
        <p:txBody>
          <a:bodyPr anchor="ctr"/>
          <a:lstStyle>
            <a:lvl1pPr>
              <a:defRPr sz="3200"/>
            </a:lvl1pPr>
          </a:lstStyle>
          <a:p>
            <a:r>
              <a:rPr lang="en-US"/>
              <a:t>Click to edit Master title style</a:t>
            </a:r>
          </a:p>
        </p:txBody>
      </p:sp>
      <p:sp>
        <p:nvSpPr>
          <p:cNvPr id="4" name="Text Placeholder 3"/>
          <p:cNvSpPr>
            <a:spLocks noGrp="1"/>
          </p:cNvSpPr>
          <p:nvPr>
            <p:ph type="body" sz="half" idx="2"/>
          </p:nvPr>
        </p:nvSpPr>
        <p:spPr>
          <a:xfrm>
            <a:off x="680322" y="4711615"/>
            <a:ext cx="9613859" cy="1090789"/>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2B72B49-901F-4A06-A293-97E642D291F1}" type="datetime1">
              <a:rPr lang="en-US" smtClean="0"/>
              <a:t>8/2/2023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11615"/>
            <a:ext cx="1154151" cy="1090789"/>
          </a:xfrm>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3" name="Picture 12"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4" name="Rectangle 13"/>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127856" y="609598"/>
            <a:ext cx="8718877" cy="3036061"/>
          </a:xfrm>
        </p:spPr>
        <p:txBody>
          <a:bodyPr anchor="ctr"/>
          <a:lstStyle>
            <a:lvl1pPr>
              <a:defRPr sz="3200"/>
            </a:lvl1pPr>
          </a:lstStyle>
          <a:p>
            <a:r>
              <a:rPr lang="en-US"/>
              <a:t>Click to edit Master title style</a:t>
            </a:r>
          </a:p>
        </p:txBody>
      </p:sp>
      <p:sp>
        <p:nvSpPr>
          <p:cNvPr id="12" name="Text Placeholder 3"/>
          <p:cNvSpPr>
            <a:spLocks noGrp="1"/>
          </p:cNvSpPr>
          <p:nvPr>
            <p:ph type="body" sz="half" idx="13"/>
          </p:nvPr>
        </p:nvSpPr>
        <p:spPr>
          <a:xfrm>
            <a:off x="1402288" y="3653379"/>
            <a:ext cx="815657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680322" y="4711615"/>
            <a:ext cx="9613859" cy="1090789"/>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88B8AC0-DF40-478D-AC66-7E53B92DC39D}" type="datetime1">
              <a:rPr lang="en-US" smtClean="0"/>
              <a:t>8/2/2023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09925"/>
            <a:ext cx="1154151" cy="1090789"/>
          </a:xfrm>
        </p:spPr>
        <p:txBody>
          <a:bodyPr/>
          <a:lstStyle/>
          <a:p>
            <a:fld id="{6D22F896-40B5-4ADD-8801-0D06FADFA095}" type="slidenum">
              <a:rPr lang="en-US" dirty="0"/>
              <a:t>‹#›</a:t>
            </a:fld>
            <a:endParaRPr lang="en-US" dirty="0"/>
          </a:p>
        </p:txBody>
      </p:sp>
      <p:sp>
        <p:nvSpPr>
          <p:cNvPr id="16" name="TextBox 15"/>
          <p:cNvSpPr txBox="1"/>
          <p:nvPr/>
        </p:nvSpPr>
        <p:spPr>
          <a:xfrm>
            <a:off x="583572" y="74811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7200" dirty="0">
                <a:solidFill>
                  <a:schemeClr val="tx1"/>
                </a:solidFill>
                <a:effectLst/>
              </a:rPr>
              <a:t>“</a:t>
            </a:r>
          </a:p>
        </p:txBody>
      </p:sp>
      <p:sp>
        <p:nvSpPr>
          <p:cNvPr id="17" name="TextBox 16"/>
          <p:cNvSpPr txBox="1"/>
          <p:nvPr/>
        </p:nvSpPr>
        <p:spPr>
          <a:xfrm>
            <a:off x="9662809" y="30335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2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9" name="Picture 8"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0" name="Picture 9"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1" name="Rectangle 10"/>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4711615"/>
            <a:ext cx="9613862" cy="588535"/>
          </a:xfrm>
        </p:spPr>
        <p:txBody>
          <a:bodyPr anchor="b"/>
          <a:lstStyle>
            <a:lvl1pPr>
              <a:defRPr sz="3200"/>
            </a:lvl1pPr>
          </a:lstStyle>
          <a:p>
            <a:r>
              <a:rPr lang="en-US"/>
              <a:t>Click to edit Master title style</a:t>
            </a:r>
          </a:p>
        </p:txBody>
      </p:sp>
      <p:sp>
        <p:nvSpPr>
          <p:cNvPr id="4" name="Text Placeholder 3"/>
          <p:cNvSpPr>
            <a:spLocks noGrp="1"/>
          </p:cNvSpPr>
          <p:nvPr>
            <p:ph type="body" sz="half" idx="2"/>
          </p:nvPr>
        </p:nvSpPr>
        <p:spPr>
          <a:xfrm>
            <a:off x="680320" y="5300149"/>
            <a:ext cx="9613862" cy="50225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350704E-628F-4B07-B462-FEAA60A43C6F}" type="datetime1">
              <a:rPr lang="en-US" smtClean="0"/>
              <a:t>8/2/2023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09925"/>
            <a:ext cx="1154151" cy="1090789"/>
          </a:xfrm>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4" name="Picture 13"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6" name="Rectangle 15"/>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itle 1"/>
          <p:cNvSpPr>
            <a:spLocks noGrp="1"/>
          </p:cNvSpPr>
          <p:nvPr>
            <p:ph type="title"/>
          </p:nvPr>
        </p:nvSpPr>
        <p:spPr>
          <a:xfrm>
            <a:off x="669222" y="753228"/>
            <a:ext cx="9624960" cy="1080938"/>
          </a:xfrm>
        </p:spPr>
        <p:txBody>
          <a:bodyPr/>
          <a:lstStyle/>
          <a:p>
            <a:r>
              <a:rPr lang="en-US"/>
              <a:t>Click to edit Master title style</a:t>
            </a:r>
          </a:p>
        </p:txBody>
      </p:sp>
      <p:sp>
        <p:nvSpPr>
          <p:cNvPr id="7" name="Text Placeholder 2"/>
          <p:cNvSpPr>
            <a:spLocks noGrp="1"/>
          </p:cNvSpPr>
          <p:nvPr>
            <p:ph type="body" idx="1"/>
          </p:nvPr>
        </p:nvSpPr>
        <p:spPr>
          <a:xfrm>
            <a:off x="660946" y="2336873"/>
            <a:ext cx="3070034"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0322" y="3022673"/>
            <a:ext cx="3049702"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3956025" y="233687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3945470" y="3022673"/>
            <a:ext cx="3063240"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224156" y="2336873"/>
            <a:ext cx="307002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224156" y="3022673"/>
            <a:ext cx="3070025"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8FDF3892-6A72-4732-B216-4C6AC1274CD7}" type="datetime1">
              <a:rPr lang="en-US" smtClean="0"/>
              <a:t>8/2/2023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itle 1"/>
          <p:cNvSpPr>
            <a:spLocks noGrp="1"/>
          </p:cNvSpPr>
          <p:nvPr>
            <p:ph type="title"/>
          </p:nvPr>
        </p:nvSpPr>
        <p:spPr>
          <a:xfrm>
            <a:off x="680322" y="753228"/>
            <a:ext cx="9613860" cy="1080938"/>
          </a:xfrm>
        </p:spPr>
        <p:txBody>
          <a:bodyPr/>
          <a:lstStyle/>
          <a:p>
            <a:r>
              <a:rPr lang="en-US"/>
              <a:t>Click to edit Master title style</a:t>
            </a:r>
          </a:p>
        </p:txBody>
      </p:sp>
      <p:sp>
        <p:nvSpPr>
          <p:cNvPr id="19" name="Text Placeholder 2"/>
          <p:cNvSpPr>
            <a:spLocks noGrp="1"/>
          </p:cNvSpPr>
          <p:nvPr>
            <p:ph type="body" idx="1"/>
          </p:nvPr>
        </p:nvSpPr>
        <p:spPr>
          <a:xfrm>
            <a:off x="680318" y="4297503"/>
            <a:ext cx="30497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0318" y="2336873"/>
            <a:ext cx="30497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0318" y="4873765"/>
            <a:ext cx="3049705"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3945471" y="429750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3945470" y="2336873"/>
            <a:ext cx="3063240"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3944117" y="4873764"/>
            <a:ext cx="3067297"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230678" y="4297503"/>
            <a:ext cx="30635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230677" y="2336873"/>
            <a:ext cx="30635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230553" y="4873762"/>
            <a:ext cx="3067563"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CAFB02B0-6B64-4F60-8B09-8996E3F912FC}" type="datetime1">
              <a:rPr lang="en-US" smtClean="0"/>
              <a:t>8/2/2023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9" name="Rectangle 8"/>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lvl1pPr algn="r">
              <a:defRPr/>
            </a:lvl1p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6DF3EBD-7946-447F-81B7-F8E13B1E0F65}" type="datetime1">
              <a:rPr lang="en-US" smtClean="0"/>
              <a:t>8/2/2023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bwMode="ltGray">
          <a:xfrm rot="5400000">
            <a:off x="8116207" y="1869395"/>
            <a:ext cx="5106988"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rot="5400000">
            <a:off x="9868202" y="5372403"/>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0129231" y="609597"/>
            <a:ext cx="1073802" cy="435376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0322" y="609597"/>
            <a:ext cx="8870004" cy="53265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807126" y="5936187"/>
            <a:ext cx="2743200" cy="365125"/>
          </a:xfrm>
        </p:spPr>
        <p:txBody>
          <a:bodyPr/>
          <a:lstStyle/>
          <a:p>
            <a:fld id="{10E91673-9338-481D-B5F9-C19B4D8B220D}" type="datetime1">
              <a:rPr lang="en-US" smtClean="0"/>
              <a:t>8/2/2023</a:t>
            </a:fld>
            <a:endParaRPr lang="en-US" dirty="0"/>
          </a:p>
        </p:txBody>
      </p:sp>
      <p:sp>
        <p:nvSpPr>
          <p:cNvPr id="5" name="Footer Placeholder 4"/>
          <p:cNvSpPr>
            <a:spLocks noGrp="1"/>
          </p:cNvSpPr>
          <p:nvPr>
            <p:ph type="ftr" sz="quarter" idx="11"/>
          </p:nvPr>
        </p:nvSpPr>
        <p:spPr>
          <a:xfrm>
            <a:off x="680321" y="5936188"/>
            <a:ext cx="6126805" cy="365125"/>
          </a:xfrm>
        </p:spPr>
        <p:txBody>
          <a:bodyPr/>
          <a:lstStyle/>
          <a:p>
            <a:endParaRPr lang="en-US" dirty="0"/>
          </a:p>
        </p:txBody>
      </p:sp>
      <p:sp>
        <p:nvSpPr>
          <p:cNvPr id="6" name="Slide Number Placeholder 5"/>
          <p:cNvSpPr>
            <a:spLocks noGrp="1"/>
          </p:cNvSpPr>
          <p:nvPr>
            <p:ph type="sldNum" sz="quarter" idx="12"/>
          </p:nvPr>
        </p:nvSpPr>
        <p:spPr>
          <a:xfrm>
            <a:off x="10097550" y="5398633"/>
            <a:ext cx="1154151" cy="1090789"/>
          </a:xfrm>
        </p:spPr>
        <p:txBody>
          <a:bodyPr anchor="t"/>
          <a:lstStyle>
            <a:lvl1pPr algn="ctr">
              <a:defRPr/>
            </a:lvl1pPr>
          </a:lstStyle>
          <a:p>
            <a:fld id="{6D22F896-40B5-4ADD-8801-0D06FADFA09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8D29E9A-D780-446F-844A-BE267EEAD3AE}" type="datetime1">
              <a:rPr lang="en-US" smtClean="0"/>
              <a:t>8/2/2023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086907"/>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4" y="4087901"/>
            <a:ext cx="1602997" cy="144270"/>
          </a:xfrm>
          <a:prstGeom prst="rect">
            <a:avLst/>
          </a:prstGeom>
        </p:spPr>
      </p:pic>
      <p:sp>
        <p:nvSpPr>
          <p:cNvPr id="9" name="Rectangle 8"/>
          <p:cNvSpPr/>
          <p:nvPr/>
        </p:nvSpPr>
        <p:spPr bwMode="ltGray">
          <a:xfrm>
            <a:off x="-2" y="2726267"/>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5" y="2726267"/>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2869895"/>
            <a:ext cx="9613860" cy="1090788"/>
          </a:xfrm>
        </p:spPr>
        <p:txBody>
          <a:bodyPr anchor="ctr">
            <a:normAutofit/>
          </a:bodyPr>
          <a:lstStyle>
            <a:lvl1pPr algn="r">
              <a:defRPr sz="3600"/>
            </a:lvl1pPr>
          </a:lstStyle>
          <a:p>
            <a:r>
              <a:rPr lang="en-US"/>
              <a:t>Click to edit Master title style</a:t>
            </a:r>
          </a:p>
        </p:txBody>
      </p:sp>
      <p:sp>
        <p:nvSpPr>
          <p:cNvPr id="3" name="Text Placeholder 2"/>
          <p:cNvSpPr>
            <a:spLocks noGrp="1"/>
          </p:cNvSpPr>
          <p:nvPr>
            <p:ph type="body" idx="1"/>
          </p:nvPr>
        </p:nvSpPr>
        <p:spPr>
          <a:xfrm>
            <a:off x="680322" y="4232171"/>
            <a:ext cx="9613860" cy="1704017"/>
          </a:xfrm>
        </p:spPr>
        <p:txBody>
          <a:bodyPr>
            <a:normAutofit/>
          </a:bodyPr>
          <a:lstStyle>
            <a:lvl1pPr marL="0" indent="0" algn="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EB7C910-909F-4D24-AD23-A62C7BD67FC7}" type="datetime1">
              <a:rPr lang="en-US" smtClean="0"/>
              <a:t>8/2/2023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729455" y="2869895"/>
            <a:ext cx="1154151" cy="1090789"/>
          </a:xfrm>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0320" y="2336873"/>
            <a:ext cx="4698358" cy="35993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594123" y="2336873"/>
            <a:ext cx="4700058" cy="35993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FA83216-DF3C-46DB-A40A-96FF3C606000}" type="datetime1">
              <a:rPr lang="en-US" smtClean="0"/>
              <a:t>8/2/2023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1" name="Picture 10"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2" name="Rectangle 11"/>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753229"/>
            <a:ext cx="9613863" cy="1080937"/>
          </a:xfrm>
        </p:spPr>
        <p:txBody>
          <a:bodyPr/>
          <a:lstStyle/>
          <a:p>
            <a:r>
              <a:rPr lang="en-US"/>
              <a:t>Click to edit Master title style</a:t>
            </a:r>
          </a:p>
        </p:txBody>
      </p:sp>
      <p:sp>
        <p:nvSpPr>
          <p:cNvPr id="3" name="Text Placeholder 2"/>
          <p:cNvSpPr>
            <a:spLocks noGrp="1"/>
          </p:cNvSpPr>
          <p:nvPr>
            <p:ph type="body" idx="1"/>
          </p:nvPr>
        </p:nvSpPr>
        <p:spPr>
          <a:xfrm>
            <a:off x="906350" y="2336873"/>
            <a:ext cx="4472327" cy="69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0322" y="3030008"/>
            <a:ext cx="4698355" cy="290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820154" y="2336873"/>
            <a:ext cx="4474028" cy="69207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594123" y="3030008"/>
            <a:ext cx="4700059" cy="290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13720A9-03EA-4B84-88A6-300F0BD51786}" type="datetime1">
              <a:rPr lang="en-US" smtClean="0"/>
              <a:t>8/2/2023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7" name="Picture 6"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8" name="Rectangle 7"/>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DF7BD0E-0FCD-4324-A628-FDB0CB3327DA}" type="datetime1">
              <a:rPr lang="en-US" smtClean="0"/>
              <a:t>8/2/2023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HD-ShadowShor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6" name="Rectangle 5"/>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E392EC9E-8B9A-41EE-9BA7-24325F3A2FA7}" type="datetime1">
              <a:rPr lang="en-US" smtClean="0"/>
              <a:t>8/2/2023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1" y="753227"/>
            <a:ext cx="9613859" cy="1080940"/>
          </a:xfrm>
        </p:spPr>
        <p:txBody>
          <a:bodyPr anchor="ctr">
            <a:normAutofit/>
          </a:bodyPr>
          <a:lstStyle>
            <a:lvl1pPr>
              <a:defRPr sz="3600"/>
            </a:lvl1pPr>
          </a:lstStyle>
          <a:p>
            <a:r>
              <a:rPr lang="en-US"/>
              <a:t>Click to edit Master title style</a:t>
            </a:r>
          </a:p>
        </p:txBody>
      </p:sp>
      <p:sp>
        <p:nvSpPr>
          <p:cNvPr id="3" name="Content Placeholder 2"/>
          <p:cNvSpPr>
            <a:spLocks noGrp="1"/>
          </p:cNvSpPr>
          <p:nvPr>
            <p:ph idx="1"/>
          </p:nvPr>
        </p:nvSpPr>
        <p:spPr>
          <a:xfrm>
            <a:off x="4685846" y="2336873"/>
            <a:ext cx="5608336" cy="3599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80322" y="2336872"/>
            <a:ext cx="3790078" cy="359931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604F5E6-D73A-4AD2-857F-AF5620C48E9C}" type="datetime1">
              <a:rPr lang="en-US" smtClean="0"/>
              <a:t>8/2/2023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3" y="753228"/>
            <a:ext cx="9613857" cy="1080938"/>
          </a:xfrm>
        </p:spPr>
        <p:txBody>
          <a:bodyPr anchor="ctr">
            <a:normAutofit/>
          </a:bodyPr>
          <a:lstStyle>
            <a:lvl1pPr>
              <a:defRPr sz="3600"/>
            </a:lvl1pPr>
          </a:lstStyle>
          <a:p>
            <a:r>
              <a:rPr lang="en-US"/>
              <a:t>Click to edit Master title style</a:t>
            </a:r>
          </a:p>
        </p:txBody>
      </p:sp>
      <p:sp>
        <p:nvSpPr>
          <p:cNvPr id="3" name="Picture Placeholder 2"/>
          <p:cNvSpPr>
            <a:spLocks noGrp="1" noChangeAspect="1"/>
          </p:cNvSpPr>
          <p:nvPr>
            <p:ph type="pic" idx="1"/>
          </p:nvPr>
        </p:nvSpPr>
        <p:spPr>
          <a:xfrm>
            <a:off x="4868333" y="2336874"/>
            <a:ext cx="5425849" cy="3599312"/>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23" y="2336873"/>
            <a:ext cx="3876256" cy="3599315"/>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8F6E721-8DEF-49EB-A280-ECA7ED0AF9E9}" type="datetime1">
              <a:rPr lang="en-US" smtClean="0"/>
              <a:t>8/2/2023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6" descr="hashOverlay-FullResolve.png"/>
          <p:cNvPicPr>
            <a:picLocks noChangeAspect="1"/>
          </p:cNvPicPr>
          <p:nvPr/>
        </p:nvPicPr>
        <p:blipFill>
          <a:blip r:embed="rId19">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80321" y="753228"/>
            <a:ext cx="9613861" cy="1080938"/>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80321" y="2336873"/>
            <a:ext cx="9613861" cy="359931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550981" y="5936187"/>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36947E68-D1AB-47D2-8C40-7F44C00C5B87}" type="datetime1">
              <a:rPr lang="en-US" smtClean="0"/>
              <a:t>8/2/2023</a:t>
            </a:fld>
            <a:endParaRPr lang="en-US" dirty="0"/>
          </a:p>
        </p:txBody>
      </p:sp>
      <p:sp>
        <p:nvSpPr>
          <p:cNvPr id="5" name="Footer Placeholder 4"/>
          <p:cNvSpPr>
            <a:spLocks noGrp="1"/>
          </p:cNvSpPr>
          <p:nvPr>
            <p:ph type="ftr" sz="quarter" idx="3"/>
          </p:nvPr>
        </p:nvSpPr>
        <p:spPr>
          <a:xfrm>
            <a:off x="680321" y="5936188"/>
            <a:ext cx="687066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729455" y="753227"/>
            <a:ext cx="1154151" cy="1090789"/>
          </a:xfrm>
          <a:prstGeom prst="rect">
            <a:avLst/>
          </a:prstGeom>
        </p:spPr>
        <p:txBody>
          <a:bodyPr vert="horz" lIns="91440" tIns="45720" rIns="91440" bIns="45720" rtlCol="0" anchor="ctr"/>
          <a:lstStyle>
            <a:lvl1pPr algn="l">
              <a:defRPr sz="360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sldNum="0"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10.sv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9" name="Picture 8" descr="geometric abstract image">
            <a:extLst>
              <a:ext uri="{FF2B5EF4-FFF2-40B4-BE49-F238E27FC236}">
                <a16:creationId xmlns:a16="http://schemas.microsoft.com/office/drawing/2014/main" id="{1F6EA444-CCD5-43A4-848C-62DE7C63DDF9}"/>
              </a:ext>
              <a:ext uri="{C183D7F6-B498-43B3-948B-1728B52AA6E4}">
                <adec:decorative xmlns:adec="http://schemas.microsoft.com/office/drawing/2017/decorative" val="0"/>
              </a:ext>
            </a:extLst>
          </p:cNvPr>
          <p:cNvPicPr>
            <a:picLocks noChangeAspect="1"/>
          </p:cNvPicPr>
          <p:nvPr/>
        </p:nvPicPr>
        <p:blipFill rotWithShape="1">
          <a:blip r:embed="rId2"/>
          <a:srcRect t="10360" r="9091" b="10360"/>
          <a:stretch/>
        </p:blipFill>
        <p:spPr>
          <a:xfrm>
            <a:off x="-3176" y="0"/>
            <a:ext cx="12192000" cy="6857991"/>
          </a:xfrm>
          <a:prstGeom prst="rect">
            <a:avLst/>
          </a:prstGeom>
        </p:spPr>
      </p:pic>
      <p:sp>
        <p:nvSpPr>
          <p:cNvPr id="25" name="Rectangle 24">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CF6AF5ED-FC20-4831-8454-D57E6A498BE8}"/>
              </a:ext>
            </a:extLst>
          </p:cNvPr>
          <p:cNvSpPr>
            <a:spLocks noGrp="1"/>
          </p:cNvSpPr>
          <p:nvPr>
            <p:ph type="ctrTitle"/>
          </p:nvPr>
        </p:nvSpPr>
        <p:spPr>
          <a:xfrm>
            <a:off x="680322" y="4492487"/>
            <a:ext cx="8133478" cy="1141444"/>
          </a:xfrm>
        </p:spPr>
        <p:txBody>
          <a:bodyPr>
            <a:normAutofit fontScale="90000"/>
          </a:bodyPr>
          <a:lstStyle/>
          <a:p>
            <a:r>
              <a:rPr lang="en-US" sz="4800" b="1" dirty="0"/>
              <a:t>AUTOMATING STORED PROCEDURE THROUGH TASKS</a:t>
            </a:r>
          </a:p>
        </p:txBody>
      </p:sp>
      <p:sp>
        <p:nvSpPr>
          <p:cNvPr id="29" name="Rectangle 28">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1" name="Rectangle 30">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3C5A20BF-F1F9-12A3-DB41-6E73E8FB24F5}"/>
              </a:ext>
            </a:extLst>
          </p:cNvPr>
          <p:cNvPicPr>
            <a:picLocks noChangeAspect="1"/>
          </p:cNvPicPr>
          <p:nvPr/>
        </p:nvPicPr>
        <p:blipFill>
          <a:blip r:embed="rId5"/>
          <a:stretch>
            <a:fillRect/>
          </a:stretch>
        </p:blipFill>
        <p:spPr>
          <a:xfrm>
            <a:off x="10067815" y="0"/>
            <a:ext cx="2121009" cy="609631"/>
          </a:xfrm>
          <a:prstGeom prst="rect">
            <a:avLst/>
          </a:prstGeom>
        </p:spPr>
      </p:pic>
    </p:spTree>
    <p:extLst>
      <p:ext uri="{BB962C8B-B14F-4D97-AF65-F5344CB8AC3E}">
        <p14:creationId xmlns:p14="http://schemas.microsoft.com/office/powerpoint/2010/main" val="1017681785"/>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useBgFill="1">
        <p:nvSpPr>
          <p:cNvPr id="82" name="Rectangle 81">
            <a:extLst>
              <a:ext uri="{FF2B5EF4-FFF2-40B4-BE49-F238E27FC236}">
                <a16:creationId xmlns:a16="http://schemas.microsoft.com/office/drawing/2014/main" id="{17341052-73F2-435C-A1F0-70961D11B4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geometric abstract image">
            <a:extLst>
              <a:ext uri="{FF2B5EF4-FFF2-40B4-BE49-F238E27FC236}">
                <a16:creationId xmlns:a16="http://schemas.microsoft.com/office/drawing/2014/main" id="{3B093CFC-D141-4494-87B6-0CE4A5794C0C}"/>
              </a:ext>
            </a:extLst>
          </p:cNvPr>
          <p:cNvPicPr>
            <a:picLocks noChangeAspect="1"/>
          </p:cNvPicPr>
          <p:nvPr/>
        </p:nvPicPr>
        <p:blipFill rotWithShape="1">
          <a:blip r:embed="rId2">
            <a:alphaModFix amt="15000"/>
            <a:grayscl/>
          </a:blip>
          <a:srcRect r="9091" b="20719"/>
          <a:stretch/>
        </p:blipFill>
        <p:spPr>
          <a:xfrm>
            <a:off x="-718860" y="1660124"/>
            <a:ext cx="12302111" cy="5951105"/>
          </a:xfrm>
          <a:prstGeom prst="rect">
            <a:avLst/>
          </a:prstGeom>
        </p:spPr>
      </p:pic>
      <p:pic>
        <p:nvPicPr>
          <p:cNvPr id="84" name="Picture 83">
            <a:extLst>
              <a:ext uri="{FF2B5EF4-FFF2-40B4-BE49-F238E27FC236}">
                <a16:creationId xmlns:a16="http://schemas.microsoft.com/office/drawing/2014/main" id="{A4D2D0F6-68B7-4A2F-B80D-B3AAC1F4DC2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sp>
        <p:nvSpPr>
          <p:cNvPr id="86" name="Rectangle 85">
            <a:extLst>
              <a:ext uri="{FF2B5EF4-FFF2-40B4-BE49-F238E27FC236}">
                <a16:creationId xmlns:a16="http://schemas.microsoft.com/office/drawing/2014/main" id="{A0BCEF11-98AA-4EF8-91CF-8146F64793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609600"/>
            <a:ext cx="10437812" cy="1368198"/>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1EFDF349-B4ED-4B46-89D0-6CCB5684D201}"/>
              </a:ext>
            </a:extLst>
          </p:cNvPr>
          <p:cNvSpPr>
            <a:spLocks noGrp="1"/>
          </p:cNvSpPr>
          <p:nvPr>
            <p:ph type="title"/>
          </p:nvPr>
        </p:nvSpPr>
        <p:spPr>
          <a:xfrm>
            <a:off x="680321" y="753228"/>
            <a:ext cx="9613861" cy="1080938"/>
          </a:xfrm>
        </p:spPr>
        <p:txBody>
          <a:bodyPr>
            <a:normAutofit/>
          </a:bodyPr>
          <a:lstStyle/>
          <a:p>
            <a:r>
              <a:rPr lang="en-US" sz="4000" dirty="0">
                <a:latin typeface="Aharoni" panose="02010803020104030203" pitchFamily="2" charset="-79"/>
                <a:cs typeface="Aharoni" panose="02010803020104030203" pitchFamily="2" charset="-79"/>
              </a:rPr>
              <a:t>WHAT IS THE STORE PROCEDURE</a:t>
            </a:r>
          </a:p>
        </p:txBody>
      </p:sp>
      <p:pic>
        <p:nvPicPr>
          <p:cNvPr id="88" name="Picture 87">
            <a:extLst>
              <a:ext uri="{FF2B5EF4-FFF2-40B4-BE49-F238E27FC236}">
                <a16:creationId xmlns:a16="http://schemas.microsoft.com/office/drawing/2014/main" id="{DB816C00-E2A2-4A28-A8CB-2E9E10E9FDF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90" name="Rectangle 89">
            <a:extLst>
              <a:ext uri="{FF2B5EF4-FFF2-40B4-BE49-F238E27FC236}">
                <a16:creationId xmlns:a16="http://schemas.microsoft.com/office/drawing/2014/main" id="{B2892C6A-FAAA-49A9-B836-6ECC4D48D7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Content Placeholder 2">
            <a:extLst>
              <a:ext uri="{FF2B5EF4-FFF2-40B4-BE49-F238E27FC236}">
                <a16:creationId xmlns:a16="http://schemas.microsoft.com/office/drawing/2014/main" id="{231938DA-620A-4CBC-BBE9-7431181FEEAC}"/>
              </a:ext>
            </a:extLst>
          </p:cNvPr>
          <p:cNvSpPr>
            <a:spLocks noGrp="1"/>
          </p:cNvSpPr>
          <p:nvPr>
            <p:ph idx="1"/>
          </p:nvPr>
        </p:nvSpPr>
        <p:spPr>
          <a:xfrm>
            <a:off x="381740" y="2113872"/>
            <a:ext cx="10774934" cy="4588769"/>
          </a:xfrm>
        </p:spPr>
        <p:txBody>
          <a:bodyPr anchor="ctr">
            <a:normAutofit/>
          </a:bodyPr>
          <a:lstStyle/>
          <a:p>
            <a:pPr marL="285750" indent="-285750" algn="just">
              <a:buFont typeface="Arial" panose="020B0604020202020204" pitchFamily="34" charset="0"/>
              <a:buChar char="•"/>
            </a:pPr>
            <a:r>
              <a:rPr lang="en-US" sz="1800" i="0" dirty="0">
                <a:solidFill>
                  <a:schemeClr val="tx1"/>
                </a:solidFill>
                <a:effectLst/>
                <a:cs typeface="Aharoni" panose="02010803020104030203" pitchFamily="2" charset="-79"/>
              </a:rPr>
              <a:t>A stored procedure contains logic you write so you can call it from SQL.</a:t>
            </a:r>
          </a:p>
          <a:p>
            <a:pPr marL="285750" indent="-285750" algn="just">
              <a:buFont typeface="Arial" panose="020B0604020202020204" pitchFamily="34" charset="0"/>
              <a:buChar char="•"/>
            </a:pPr>
            <a:r>
              <a:rPr lang="en-US" sz="1800" i="0" dirty="0">
                <a:solidFill>
                  <a:schemeClr val="tx1"/>
                </a:solidFill>
                <a:effectLst/>
                <a:cs typeface="Aharoni" panose="02010803020104030203" pitchFamily="2" charset="-79"/>
              </a:rPr>
              <a:t> A stored procedure’s logic typically performs database operations by executing SQL statements.</a:t>
            </a:r>
          </a:p>
          <a:p>
            <a:pPr marL="0" indent="0" algn="just">
              <a:buNone/>
            </a:pPr>
            <a:r>
              <a:rPr lang="en-US" sz="1800" i="0" dirty="0">
                <a:solidFill>
                  <a:schemeClr val="tx1"/>
                </a:solidFill>
                <a:effectLst/>
                <a:cs typeface="Aharoni" panose="02010803020104030203" pitchFamily="2" charset="-79"/>
              </a:rPr>
              <a:t>With a stored procedure, you can also:</a:t>
            </a:r>
          </a:p>
          <a:p>
            <a:pPr marL="342900" indent="-342900" algn="just">
              <a:buFont typeface="+mj-lt"/>
              <a:buAutoNum type="arabicPeriod"/>
            </a:pPr>
            <a:r>
              <a:rPr lang="en-US" sz="1800" i="0" dirty="0">
                <a:solidFill>
                  <a:schemeClr val="tx1"/>
                </a:solidFill>
                <a:effectLst/>
                <a:cs typeface="Aharoni" panose="02010803020104030203" pitchFamily="2" charset="-79"/>
              </a:rPr>
              <a:t>Dynamically create and execute SQL statements.</a:t>
            </a:r>
          </a:p>
          <a:p>
            <a:pPr marL="342900" indent="-342900" algn="just">
              <a:buFont typeface="+mj-lt"/>
              <a:buAutoNum type="arabicPeriod"/>
            </a:pPr>
            <a:r>
              <a:rPr lang="en-US" sz="1800" i="0" dirty="0">
                <a:solidFill>
                  <a:schemeClr val="tx1"/>
                </a:solidFill>
                <a:effectLst/>
                <a:cs typeface="Aharoni" panose="02010803020104030203" pitchFamily="2" charset="-79"/>
              </a:rPr>
              <a:t>Execute code with the privileges of the role that owns the procedure, rather than with the privileges of the role that runs the procedure.</a:t>
            </a:r>
          </a:p>
          <a:p>
            <a:pPr algn="just"/>
            <a:endParaRPr lang="en-US" sz="1800" i="0" dirty="0">
              <a:solidFill>
                <a:schemeClr val="tx1"/>
              </a:solidFill>
              <a:effectLst/>
              <a:cs typeface="Aharoni" panose="02010803020104030203" pitchFamily="2" charset="-79"/>
            </a:endParaRPr>
          </a:p>
          <a:p>
            <a:pPr algn="just"/>
            <a:r>
              <a:rPr lang="en-US" sz="1800" i="0" dirty="0">
                <a:solidFill>
                  <a:schemeClr val="tx1"/>
                </a:solidFill>
                <a:effectLst/>
                <a:cs typeface="Aharoni" panose="02010803020104030203" pitchFamily="2" charset="-79"/>
              </a:rPr>
              <a:t>This allows the stored procedure owner to delegate the power to perform specified operations to users who otherwise could not do so.</a:t>
            </a:r>
          </a:p>
          <a:p>
            <a:pPr algn="just"/>
            <a:endParaRPr lang="en-US" sz="1800" dirty="0">
              <a:cs typeface="Aharoni" panose="02010803020104030203" pitchFamily="2" charset="-79"/>
            </a:endParaRPr>
          </a:p>
          <a:p>
            <a:pPr algn="just"/>
            <a:r>
              <a:rPr lang="en-US" sz="1800" b="0" i="0" dirty="0">
                <a:effectLst/>
                <a:cs typeface="Aharoni" panose="02010803020104030203" pitchFamily="2" charset="-79"/>
              </a:rPr>
              <a:t>A stored procedure is created with a </a:t>
            </a:r>
            <a:r>
              <a:rPr lang="en-US" sz="1800" b="1" i="0" dirty="0">
                <a:effectLst/>
                <a:cs typeface="Aharoni" panose="02010803020104030203" pitchFamily="2" charset="-79"/>
              </a:rPr>
              <a:t>CREATE PROCEDURE</a:t>
            </a:r>
            <a:r>
              <a:rPr lang="en-US" sz="1800" b="0" i="0" dirty="0">
                <a:effectLst/>
                <a:cs typeface="Aharoni" panose="02010803020104030203" pitchFamily="2" charset="-79"/>
              </a:rPr>
              <a:t> command and is executed with a </a:t>
            </a:r>
            <a:r>
              <a:rPr lang="en-US" sz="1800" b="1" i="0" dirty="0">
                <a:effectLst/>
                <a:cs typeface="Aharoni" panose="02010803020104030203" pitchFamily="2" charset="-79"/>
              </a:rPr>
              <a:t>CALL</a:t>
            </a:r>
            <a:r>
              <a:rPr lang="en-US" sz="1800" b="0" i="0" dirty="0">
                <a:effectLst/>
                <a:cs typeface="Aharoni" panose="02010803020104030203" pitchFamily="2" charset="-79"/>
              </a:rPr>
              <a:t> command.</a:t>
            </a:r>
            <a:endParaRPr lang="en-US" sz="1800" i="0" dirty="0">
              <a:effectLst/>
              <a:cs typeface="Aharoni" panose="02010803020104030203" pitchFamily="2" charset="-79"/>
            </a:endParaRPr>
          </a:p>
        </p:txBody>
      </p:sp>
      <p:pic>
        <p:nvPicPr>
          <p:cNvPr id="5" name="Picture 4">
            <a:extLst>
              <a:ext uri="{FF2B5EF4-FFF2-40B4-BE49-F238E27FC236}">
                <a16:creationId xmlns:a16="http://schemas.microsoft.com/office/drawing/2014/main" id="{7D90FE33-9B83-562C-76EB-81A2DF1C0BDE}"/>
              </a:ext>
            </a:extLst>
          </p:cNvPr>
          <p:cNvPicPr>
            <a:picLocks noChangeAspect="1"/>
          </p:cNvPicPr>
          <p:nvPr/>
        </p:nvPicPr>
        <p:blipFill>
          <a:blip r:embed="rId5"/>
          <a:stretch>
            <a:fillRect/>
          </a:stretch>
        </p:blipFill>
        <p:spPr>
          <a:xfrm>
            <a:off x="10437812" y="0"/>
            <a:ext cx="1751012" cy="503285"/>
          </a:xfrm>
          <a:prstGeom prst="rect">
            <a:avLst/>
          </a:prstGeom>
        </p:spPr>
      </p:pic>
    </p:spTree>
    <p:extLst>
      <p:ext uri="{BB962C8B-B14F-4D97-AF65-F5344CB8AC3E}">
        <p14:creationId xmlns:p14="http://schemas.microsoft.com/office/powerpoint/2010/main" val="3446443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fade">
                                      <p:cBhvr>
                                        <p:cTn id="19" dur="1000"/>
                                        <p:tgtEl>
                                          <p:spTgt spid="3">
                                            <p:txEl>
                                              <p:pRg st="1" end="1"/>
                                            </p:txEl>
                                          </p:spTgt>
                                        </p:tgtEl>
                                      </p:cBhvr>
                                    </p:animEffect>
                                    <p:anim calcmode="lin" valueType="num">
                                      <p:cBhvr>
                                        <p:cTn id="20"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3">
                                            <p:txEl>
                                              <p:pRg st="2" end="2"/>
                                            </p:txEl>
                                          </p:spTgt>
                                        </p:tgtEl>
                                        <p:attrNameLst>
                                          <p:attrName>style.visibility</p:attrName>
                                        </p:attrNameLst>
                                      </p:cBhvr>
                                      <p:to>
                                        <p:strVal val="visible"/>
                                      </p:to>
                                    </p:set>
                                    <p:animEffect transition="in" filter="fade">
                                      <p:cBhvr>
                                        <p:cTn id="26" dur="1000"/>
                                        <p:tgtEl>
                                          <p:spTgt spid="3">
                                            <p:txEl>
                                              <p:pRg st="2" end="2"/>
                                            </p:txEl>
                                          </p:spTgt>
                                        </p:tgtEl>
                                      </p:cBhvr>
                                    </p:animEffect>
                                    <p:anim calcmode="lin" valueType="num">
                                      <p:cBhvr>
                                        <p:cTn id="27"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8"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nodeType="clickEffect">
                                  <p:stCondLst>
                                    <p:cond delay="0"/>
                                  </p:stCondLst>
                                  <p:childTnLst>
                                    <p:set>
                                      <p:cBhvr>
                                        <p:cTn id="32" dur="1" fill="hold">
                                          <p:stCondLst>
                                            <p:cond delay="0"/>
                                          </p:stCondLst>
                                        </p:cTn>
                                        <p:tgtEl>
                                          <p:spTgt spid="3">
                                            <p:txEl>
                                              <p:pRg st="3" end="3"/>
                                            </p:txEl>
                                          </p:spTgt>
                                        </p:tgtEl>
                                        <p:attrNameLst>
                                          <p:attrName>style.visibility</p:attrName>
                                        </p:attrNameLst>
                                      </p:cBhvr>
                                      <p:to>
                                        <p:strVal val="visible"/>
                                      </p:to>
                                    </p:set>
                                    <p:animEffect transition="in" filter="fade">
                                      <p:cBhvr>
                                        <p:cTn id="33" dur="1000"/>
                                        <p:tgtEl>
                                          <p:spTgt spid="3">
                                            <p:txEl>
                                              <p:pRg st="3" end="3"/>
                                            </p:txEl>
                                          </p:spTgt>
                                        </p:tgtEl>
                                      </p:cBhvr>
                                    </p:animEffect>
                                    <p:anim calcmode="lin" valueType="num">
                                      <p:cBhvr>
                                        <p:cTn id="34"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5"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nodeType="clickEffect">
                                  <p:stCondLst>
                                    <p:cond delay="0"/>
                                  </p:stCondLst>
                                  <p:childTnLst>
                                    <p:set>
                                      <p:cBhvr>
                                        <p:cTn id="39" dur="1" fill="hold">
                                          <p:stCondLst>
                                            <p:cond delay="0"/>
                                          </p:stCondLst>
                                        </p:cTn>
                                        <p:tgtEl>
                                          <p:spTgt spid="3">
                                            <p:txEl>
                                              <p:pRg st="4" end="4"/>
                                            </p:txEl>
                                          </p:spTgt>
                                        </p:tgtEl>
                                        <p:attrNameLst>
                                          <p:attrName>style.visibility</p:attrName>
                                        </p:attrNameLst>
                                      </p:cBhvr>
                                      <p:to>
                                        <p:strVal val="visible"/>
                                      </p:to>
                                    </p:set>
                                    <p:animEffect transition="in" filter="fade">
                                      <p:cBhvr>
                                        <p:cTn id="40" dur="1000"/>
                                        <p:tgtEl>
                                          <p:spTgt spid="3">
                                            <p:txEl>
                                              <p:pRg st="4" end="4"/>
                                            </p:txEl>
                                          </p:spTgt>
                                        </p:tgtEl>
                                      </p:cBhvr>
                                    </p:animEffect>
                                    <p:anim calcmode="lin" valueType="num">
                                      <p:cBhvr>
                                        <p:cTn id="41"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42"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42" presetClass="entr" presetSubtype="0" fill="hold" nodeType="clickEffect">
                                  <p:stCondLst>
                                    <p:cond delay="0"/>
                                  </p:stCondLst>
                                  <p:childTnLst>
                                    <p:set>
                                      <p:cBhvr>
                                        <p:cTn id="46" dur="1" fill="hold">
                                          <p:stCondLst>
                                            <p:cond delay="0"/>
                                          </p:stCondLst>
                                        </p:cTn>
                                        <p:tgtEl>
                                          <p:spTgt spid="3">
                                            <p:txEl>
                                              <p:pRg st="6" end="6"/>
                                            </p:txEl>
                                          </p:spTgt>
                                        </p:tgtEl>
                                        <p:attrNameLst>
                                          <p:attrName>style.visibility</p:attrName>
                                        </p:attrNameLst>
                                      </p:cBhvr>
                                      <p:to>
                                        <p:strVal val="visible"/>
                                      </p:to>
                                    </p:set>
                                    <p:animEffect transition="in" filter="fade">
                                      <p:cBhvr>
                                        <p:cTn id="47" dur="1000"/>
                                        <p:tgtEl>
                                          <p:spTgt spid="3">
                                            <p:txEl>
                                              <p:pRg st="6" end="6"/>
                                            </p:txEl>
                                          </p:spTgt>
                                        </p:tgtEl>
                                      </p:cBhvr>
                                    </p:animEffect>
                                    <p:anim calcmode="lin" valueType="num">
                                      <p:cBhvr>
                                        <p:cTn id="48"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49"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42" presetClass="entr" presetSubtype="0" fill="hold" nodeType="clickEffect">
                                  <p:stCondLst>
                                    <p:cond delay="0"/>
                                  </p:stCondLst>
                                  <p:childTnLst>
                                    <p:set>
                                      <p:cBhvr>
                                        <p:cTn id="53" dur="1" fill="hold">
                                          <p:stCondLst>
                                            <p:cond delay="0"/>
                                          </p:stCondLst>
                                        </p:cTn>
                                        <p:tgtEl>
                                          <p:spTgt spid="3">
                                            <p:txEl>
                                              <p:pRg st="8" end="8"/>
                                            </p:txEl>
                                          </p:spTgt>
                                        </p:tgtEl>
                                        <p:attrNameLst>
                                          <p:attrName>style.visibility</p:attrName>
                                        </p:attrNameLst>
                                      </p:cBhvr>
                                      <p:to>
                                        <p:strVal val="visible"/>
                                      </p:to>
                                    </p:set>
                                    <p:animEffect transition="in" filter="fade">
                                      <p:cBhvr>
                                        <p:cTn id="54" dur="1000"/>
                                        <p:tgtEl>
                                          <p:spTgt spid="3">
                                            <p:txEl>
                                              <p:pRg st="8" end="8"/>
                                            </p:txEl>
                                          </p:spTgt>
                                        </p:tgtEl>
                                      </p:cBhvr>
                                    </p:animEffect>
                                    <p:anim calcmode="lin" valueType="num">
                                      <p:cBhvr>
                                        <p:cTn id="55"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56" dur="10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6B7C-42E5-1E26-3A5F-B61B3C7516E1}"/>
              </a:ext>
            </a:extLst>
          </p:cNvPr>
          <p:cNvSpPr>
            <a:spLocks noGrp="1"/>
          </p:cNvSpPr>
          <p:nvPr>
            <p:ph type="title"/>
          </p:nvPr>
        </p:nvSpPr>
        <p:spPr/>
        <p:txBody>
          <a:bodyPr/>
          <a:lstStyle/>
          <a:p>
            <a:r>
              <a:rPr lang="en-IN" dirty="0"/>
              <a:t>Usage Notes</a:t>
            </a:r>
          </a:p>
        </p:txBody>
      </p:sp>
      <p:sp>
        <p:nvSpPr>
          <p:cNvPr id="3" name="Content Placeholder 2">
            <a:extLst>
              <a:ext uri="{FF2B5EF4-FFF2-40B4-BE49-F238E27FC236}">
                <a16:creationId xmlns:a16="http://schemas.microsoft.com/office/drawing/2014/main" id="{6806A97A-B217-004B-510F-CAC79B4A2646}"/>
              </a:ext>
            </a:extLst>
          </p:cNvPr>
          <p:cNvSpPr>
            <a:spLocks noGrp="1"/>
          </p:cNvSpPr>
          <p:nvPr>
            <p:ph idx="1"/>
          </p:nvPr>
        </p:nvSpPr>
        <p:spPr>
          <a:xfrm>
            <a:off x="680321" y="2336872"/>
            <a:ext cx="9766268" cy="3767899"/>
          </a:xfrm>
        </p:spPr>
        <p:txBody>
          <a:bodyPr>
            <a:normAutofit fontScale="55000" lnSpcReduction="20000"/>
          </a:bodyPr>
          <a:lstStyle/>
          <a:p>
            <a:r>
              <a:rPr lang="en-US" dirty="0"/>
              <a:t>For all stored procedures:</a:t>
            </a:r>
          </a:p>
          <a:p>
            <a:endParaRPr lang="en-US" dirty="0"/>
          </a:p>
          <a:p>
            <a:r>
              <a:rPr lang="en-US" dirty="0"/>
              <a:t>Stored procedures support overloading. Two procedures can have the same name if they have a different number of parameters or different data types for their parameters.</a:t>
            </a:r>
          </a:p>
          <a:p>
            <a:endParaRPr lang="en-US" dirty="0"/>
          </a:p>
          <a:p>
            <a:r>
              <a:rPr lang="en-US" dirty="0"/>
              <a:t>Stored procedures are not atomic; if one statement in a stored procedure fails, the other statements in the stored procedure are not necessarily rolled back. For information about stored procedures and transactions, see Transaction Management.</a:t>
            </a:r>
          </a:p>
          <a:p>
            <a:endParaRPr lang="en-US" dirty="0"/>
          </a:p>
          <a:p>
            <a:r>
              <a:rPr lang="en-US" dirty="0"/>
              <a:t>CREATE OR REPLACE &lt;object&gt; statements are atomic. That is, when the object is replaced, the old object deletion and the new object creation are processed in a single transaction.</a:t>
            </a:r>
          </a:p>
          <a:p>
            <a:pPr marL="0" indent="0">
              <a:buNone/>
            </a:pPr>
            <a:endParaRPr lang="en-US" dirty="0"/>
          </a:p>
          <a:p>
            <a:r>
              <a:rPr lang="en-US" dirty="0"/>
              <a:t>For JavaScript stored procedures:</a:t>
            </a:r>
          </a:p>
          <a:p>
            <a:endParaRPr lang="en-US" dirty="0"/>
          </a:p>
          <a:p>
            <a:r>
              <a:rPr lang="en-US" dirty="0"/>
              <a:t>A JavaScript stored procedure can return only a single value, such as a string (for example, a success/failure indicator) or a number (for example, an error code). If you need to return more extensive information, you can return a VARCHAR that contains values separated by a delimiter (such as a comma), or a semi-structured data type, such as VARIANT.</a:t>
            </a:r>
            <a:endParaRPr lang="en-IN" dirty="0"/>
          </a:p>
        </p:txBody>
      </p:sp>
      <p:pic>
        <p:nvPicPr>
          <p:cNvPr id="5" name="Picture 4">
            <a:extLst>
              <a:ext uri="{FF2B5EF4-FFF2-40B4-BE49-F238E27FC236}">
                <a16:creationId xmlns:a16="http://schemas.microsoft.com/office/drawing/2014/main" id="{0B771C81-F876-D414-9807-F01FA5C47958}"/>
              </a:ext>
            </a:extLst>
          </p:cNvPr>
          <p:cNvPicPr>
            <a:picLocks noChangeAspect="1"/>
          </p:cNvPicPr>
          <p:nvPr/>
        </p:nvPicPr>
        <p:blipFill>
          <a:blip r:embed="rId2"/>
          <a:stretch>
            <a:fillRect/>
          </a:stretch>
        </p:blipFill>
        <p:spPr>
          <a:xfrm>
            <a:off x="10446589" y="-19050"/>
            <a:ext cx="1745411" cy="609631"/>
          </a:xfrm>
          <a:prstGeom prst="rect">
            <a:avLst/>
          </a:prstGeom>
        </p:spPr>
      </p:pic>
    </p:spTree>
    <p:extLst>
      <p:ext uri="{BB962C8B-B14F-4D97-AF65-F5344CB8AC3E}">
        <p14:creationId xmlns:p14="http://schemas.microsoft.com/office/powerpoint/2010/main" val="980185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barn(inVertical)">
                                      <p:cBhvr>
                                        <p:cTn id="14" dur="500"/>
                                        <p:tgtEl>
                                          <p:spTgt spid="3">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21" presetClass="entr" presetSubtype="1"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wheel(1)">
                                      <p:cBhvr>
                                        <p:cTn id="19" dur="2000"/>
                                        <p:tgtEl>
                                          <p:spTgt spid="3">
                                            <p:txEl>
                                              <p:pRg st="2" end="2"/>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45" presetClass="entr" presetSubtype="0" fill="hold" nodeType="click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fade">
                                      <p:cBhvr>
                                        <p:cTn id="24" dur="2000"/>
                                        <p:tgtEl>
                                          <p:spTgt spid="3">
                                            <p:txEl>
                                              <p:pRg st="4" end="4"/>
                                            </p:txEl>
                                          </p:spTgt>
                                        </p:tgtEl>
                                      </p:cBhvr>
                                    </p:animEffect>
                                    <p:anim calcmode="lin" valueType="num">
                                      <p:cBhvr>
                                        <p:cTn id="25" dur="2000" fill="hold"/>
                                        <p:tgtEl>
                                          <p:spTgt spid="3">
                                            <p:txEl>
                                              <p:pRg st="4" end="4"/>
                                            </p:txEl>
                                          </p:spTgt>
                                        </p:tgtEl>
                                        <p:attrNameLst>
                                          <p:attrName>ppt_w</p:attrName>
                                        </p:attrNameLst>
                                      </p:cBhvr>
                                      <p:tavLst>
                                        <p:tav tm="0" fmla="#ppt_w*sin(2.5*pi*$)">
                                          <p:val>
                                            <p:fltVal val="0"/>
                                          </p:val>
                                        </p:tav>
                                        <p:tav tm="100000">
                                          <p:val>
                                            <p:fltVal val="1"/>
                                          </p:val>
                                        </p:tav>
                                      </p:tavLst>
                                    </p:anim>
                                    <p:anim calcmode="lin" valueType="num">
                                      <p:cBhvr>
                                        <p:cTn id="26" dur="2000" fill="hold"/>
                                        <p:tgtEl>
                                          <p:spTgt spid="3">
                                            <p:txEl>
                                              <p:pRg st="4" end="4"/>
                                            </p:txEl>
                                          </p:spTgt>
                                        </p:tgtEl>
                                        <p:attrNameLst>
                                          <p:attrName>ppt_h</p:attrName>
                                        </p:attrNameLst>
                                      </p:cBhvr>
                                      <p:tavLst>
                                        <p:tav tm="0">
                                          <p:val>
                                            <p:strVal val="#ppt_h"/>
                                          </p:val>
                                        </p:tav>
                                        <p:tav tm="100000">
                                          <p:val>
                                            <p:strVal val="#ppt_h"/>
                                          </p:val>
                                        </p:tav>
                                      </p:tavLst>
                                    </p:anim>
                                  </p:childTnLst>
                                </p:cTn>
                              </p:par>
                            </p:childTnLst>
                          </p:cTn>
                        </p:par>
                      </p:childTnLst>
                    </p:cTn>
                  </p:par>
                  <p:par>
                    <p:cTn id="27" fill="hold">
                      <p:stCondLst>
                        <p:cond delay="indefinite"/>
                      </p:stCondLst>
                      <p:childTnLst>
                        <p:par>
                          <p:cTn id="28" fill="hold">
                            <p:stCondLst>
                              <p:cond delay="0"/>
                            </p:stCondLst>
                            <p:childTnLst>
                              <p:par>
                                <p:cTn id="29" presetID="26"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wipe(down)">
                                      <p:cBhvr>
                                        <p:cTn id="31" dur="580">
                                          <p:stCondLst>
                                            <p:cond delay="0"/>
                                          </p:stCondLst>
                                        </p:cTn>
                                        <p:tgtEl>
                                          <p:spTgt spid="3">
                                            <p:txEl>
                                              <p:pRg st="6" end="6"/>
                                            </p:txEl>
                                          </p:spTgt>
                                        </p:tgtEl>
                                      </p:cBhvr>
                                    </p:animEffect>
                                    <p:anim calcmode="lin" valueType="num">
                                      <p:cBhvr>
                                        <p:cTn id="32" dur="1822" tmFilter="0,0; 0.14,0.36; 0.43,0.73; 0.71,0.91; 1.0,1.0">
                                          <p:stCondLst>
                                            <p:cond delay="0"/>
                                          </p:stCondLst>
                                        </p:cTn>
                                        <p:tgtEl>
                                          <p:spTgt spid="3">
                                            <p:txEl>
                                              <p:pRg st="6" end="6"/>
                                            </p:txEl>
                                          </p:spTgt>
                                        </p:tgtEl>
                                        <p:attrNameLst>
                                          <p:attrName>ppt_x</p:attrName>
                                        </p:attrNameLst>
                                      </p:cBhvr>
                                      <p:tavLst>
                                        <p:tav tm="0">
                                          <p:val>
                                            <p:strVal val="#ppt_x-0.25"/>
                                          </p:val>
                                        </p:tav>
                                        <p:tav tm="100000">
                                          <p:val>
                                            <p:strVal val="#ppt_x"/>
                                          </p:val>
                                        </p:tav>
                                      </p:tavLst>
                                    </p:anim>
                                    <p:anim calcmode="lin" valueType="num">
                                      <p:cBhvr>
                                        <p:cTn id="33" dur="664" tmFilter="0.0,0.0; 0.25,0.07; 0.50,0.2; 0.75,0.467; 1.0,1.0">
                                          <p:stCondLst>
                                            <p:cond delay="0"/>
                                          </p:stCondLst>
                                        </p:cTn>
                                        <p:tgtEl>
                                          <p:spTgt spid="3">
                                            <p:txEl>
                                              <p:pRg st="6" end="6"/>
                                            </p:txEl>
                                          </p:spTgt>
                                        </p:tgtEl>
                                        <p:attrNameLst>
                                          <p:attrName>ppt_y</p:attrName>
                                        </p:attrNameLst>
                                      </p:cBhvr>
                                      <p:tavLst>
                                        <p:tav tm="0" fmla="#ppt_y-sin(pi*$)/3">
                                          <p:val>
                                            <p:fltVal val="0.5"/>
                                          </p:val>
                                        </p:tav>
                                        <p:tav tm="100000">
                                          <p:val>
                                            <p:fltVal val="1"/>
                                          </p:val>
                                        </p:tav>
                                      </p:tavLst>
                                    </p:anim>
                                    <p:anim calcmode="lin" valueType="num">
                                      <p:cBhvr>
                                        <p:cTn id="34" dur="664" tmFilter="0, 0; 0.125,0.2665; 0.25,0.4; 0.375,0.465; 0.5,0.5;  0.625,0.535; 0.75,0.6; 0.875,0.7335; 1,1">
                                          <p:stCondLst>
                                            <p:cond delay="664"/>
                                          </p:stCondLst>
                                        </p:cTn>
                                        <p:tgtEl>
                                          <p:spTgt spid="3">
                                            <p:txEl>
                                              <p:pRg st="6" end="6"/>
                                            </p:txEl>
                                          </p:spTgt>
                                        </p:tgtEl>
                                        <p:attrNameLst>
                                          <p:attrName>ppt_y</p:attrName>
                                        </p:attrNameLst>
                                      </p:cBhvr>
                                      <p:tavLst>
                                        <p:tav tm="0" fmla="#ppt_y-sin(pi*$)/9">
                                          <p:val>
                                            <p:fltVal val="0"/>
                                          </p:val>
                                        </p:tav>
                                        <p:tav tm="100000">
                                          <p:val>
                                            <p:fltVal val="1"/>
                                          </p:val>
                                        </p:tav>
                                      </p:tavLst>
                                    </p:anim>
                                    <p:anim calcmode="lin" valueType="num">
                                      <p:cBhvr>
                                        <p:cTn id="35" dur="332" tmFilter="0, 0; 0.125,0.2665; 0.25,0.4; 0.375,0.465; 0.5,0.5;  0.625,0.535; 0.75,0.6; 0.875,0.7335; 1,1">
                                          <p:stCondLst>
                                            <p:cond delay="1324"/>
                                          </p:stCondLst>
                                        </p:cTn>
                                        <p:tgtEl>
                                          <p:spTgt spid="3">
                                            <p:txEl>
                                              <p:pRg st="6" end="6"/>
                                            </p:txEl>
                                          </p:spTgt>
                                        </p:tgtEl>
                                        <p:attrNameLst>
                                          <p:attrName>ppt_y</p:attrName>
                                        </p:attrNameLst>
                                      </p:cBhvr>
                                      <p:tavLst>
                                        <p:tav tm="0" fmla="#ppt_y-sin(pi*$)/27">
                                          <p:val>
                                            <p:fltVal val="0"/>
                                          </p:val>
                                        </p:tav>
                                        <p:tav tm="100000">
                                          <p:val>
                                            <p:fltVal val="1"/>
                                          </p:val>
                                        </p:tav>
                                      </p:tavLst>
                                    </p:anim>
                                    <p:anim calcmode="lin" valueType="num">
                                      <p:cBhvr>
                                        <p:cTn id="36" dur="164" tmFilter="0, 0; 0.125,0.2665; 0.25,0.4; 0.375,0.465; 0.5,0.5;  0.625,0.535; 0.75,0.6; 0.875,0.7335; 1,1">
                                          <p:stCondLst>
                                            <p:cond delay="1656"/>
                                          </p:stCondLst>
                                        </p:cTn>
                                        <p:tgtEl>
                                          <p:spTgt spid="3">
                                            <p:txEl>
                                              <p:pRg st="6" end="6"/>
                                            </p:txEl>
                                          </p:spTgt>
                                        </p:tgtEl>
                                        <p:attrNameLst>
                                          <p:attrName>ppt_y</p:attrName>
                                        </p:attrNameLst>
                                      </p:cBhvr>
                                      <p:tavLst>
                                        <p:tav tm="0" fmla="#ppt_y-sin(pi*$)/81">
                                          <p:val>
                                            <p:fltVal val="0"/>
                                          </p:val>
                                        </p:tav>
                                        <p:tav tm="100000">
                                          <p:val>
                                            <p:fltVal val="1"/>
                                          </p:val>
                                        </p:tav>
                                      </p:tavLst>
                                    </p:anim>
                                    <p:animScale>
                                      <p:cBhvr>
                                        <p:cTn id="37" dur="26">
                                          <p:stCondLst>
                                            <p:cond delay="650"/>
                                          </p:stCondLst>
                                        </p:cTn>
                                        <p:tgtEl>
                                          <p:spTgt spid="3">
                                            <p:txEl>
                                              <p:pRg st="6" end="6"/>
                                            </p:txEl>
                                          </p:spTgt>
                                        </p:tgtEl>
                                      </p:cBhvr>
                                      <p:to x="100000" y="60000"/>
                                    </p:animScale>
                                    <p:animScale>
                                      <p:cBhvr>
                                        <p:cTn id="38" dur="166" decel="50000">
                                          <p:stCondLst>
                                            <p:cond delay="676"/>
                                          </p:stCondLst>
                                        </p:cTn>
                                        <p:tgtEl>
                                          <p:spTgt spid="3">
                                            <p:txEl>
                                              <p:pRg st="6" end="6"/>
                                            </p:txEl>
                                          </p:spTgt>
                                        </p:tgtEl>
                                      </p:cBhvr>
                                      <p:to x="100000" y="100000"/>
                                    </p:animScale>
                                    <p:animScale>
                                      <p:cBhvr>
                                        <p:cTn id="39" dur="26">
                                          <p:stCondLst>
                                            <p:cond delay="1312"/>
                                          </p:stCondLst>
                                        </p:cTn>
                                        <p:tgtEl>
                                          <p:spTgt spid="3">
                                            <p:txEl>
                                              <p:pRg st="6" end="6"/>
                                            </p:txEl>
                                          </p:spTgt>
                                        </p:tgtEl>
                                      </p:cBhvr>
                                      <p:to x="100000" y="80000"/>
                                    </p:animScale>
                                    <p:animScale>
                                      <p:cBhvr>
                                        <p:cTn id="40" dur="166" decel="50000">
                                          <p:stCondLst>
                                            <p:cond delay="1338"/>
                                          </p:stCondLst>
                                        </p:cTn>
                                        <p:tgtEl>
                                          <p:spTgt spid="3">
                                            <p:txEl>
                                              <p:pRg st="6" end="6"/>
                                            </p:txEl>
                                          </p:spTgt>
                                        </p:tgtEl>
                                      </p:cBhvr>
                                      <p:to x="100000" y="100000"/>
                                    </p:animScale>
                                    <p:animScale>
                                      <p:cBhvr>
                                        <p:cTn id="41" dur="26">
                                          <p:stCondLst>
                                            <p:cond delay="1642"/>
                                          </p:stCondLst>
                                        </p:cTn>
                                        <p:tgtEl>
                                          <p:spTgt spid="3">
                                            <p:txEl>
                                              <p:pRg st="6" end="6"/>
                                            </p:txEl>
                                          </p:spTgt>
                                        </p:tgtEl>
                                      </p:cBhvr>
                                      <p:to x="100000" y="90000"/>
                                    </p:animScale>
                                    <p:animScale>
                                      <p:cBhvr>
                                        <p:cTn id="42" dur="166" decel="50000">
                                          <p:stCondLst>
                                            <p:cond delay="1668"/>
                                          </p:stCondLst>
                                        </p:cTn>
                                        <p:tgtEl>
                                          <p:spTgt spid="3">
                                            <p:txEl>
                                              <p:pRg st="6" end="6"/>
                                            </p:txEl>
                                          </p:spTgt>
                                        </p:tgtEl>
                                      </p:cBhvr>
                                      <p:to x="100000" y="100000"/>
                                    </p:animScale>
                                    <p:animScale>
                                      <p:cBhvr>
                                        <p:cTn id="43" dur="26">
                                          <p:stCondLst>
                                            <p:cond delay="1808"/>
                                          </p:stCondLst>
                                        </p:cTn>
                                        <p:tgtEl>
                                          <p:spTgt spid="3">
                                            <p:txEl>
                                              <p:pRg st="6" end="6"/>
                                            </p:txEl>
                                          </p:spTgt>
                                        </p:tgtEl>
                                      </p:cBhvr>
                                      <p:to x="100000" y="95000"/>
                                    </p:animScale>
                                    <p:animScale>
                                      <p:cBhvr>
                                        <p:cTn id="44" dur="166" decel="50000">
                                          <p:stCondLst>
                                            <p:cond delay="1834"/>
                                          </p:stCondLst>
                                        </p:cTn>
                                        <p:tgtEl>
                                          <p:spTgt spid="3">
                                            <p:txEl>
                                              <p:pRg st="6" end="6"/>
                                            </p:txEl>
                                          </p:spTgt>
                                        </p:tgtEl>
                                      </p:cBhvr>
                                      <p:to x="100000" y="100000"/>
                                    </p:animScale>
                                  </p:childTnLst>
                                </p:cTn>
                              </p:par>
                            </p:childTnLst>
                          </p:cTn>
                        </p:par>
                      </p:childTnLst>
                    </p:cTn>
                  </p:par>
                  <p:par>
                    <p:cTn id="45" fill="hold">
                      <p:stCondLst>
                        <p:cond delay="indefinite"/>
                      </p:stCondLst>
                      <p:childTnLst>
                        <p:par>
                          <p:cTn id="46" fill="hold">
                            <p:stCondLst>
                              <p:cond delay="0"/>
                            </p:stCondLst>
                            <p:childTnLst>
                              <p:par>
                                <p:cTn id="47" presetID="26" presetClass="entr" presetSubtype="0" fill="hold" nodeType="clickEffect">
                                  <p:stCondLst>
                                    <p:cond delay="0"/>
                                  </p:stCondLst>
                                  <p:childTnLst>
                                    <p:set>
                                      <p:cBhvr>
                                        <p:cTn id="48" dur="1" fill="hold">
                                          <p:stCondLst>
                                            <p:cond delay="0"/>
                                          </p:stCondLst>
                                        </p:cTn>
                                        <p:tgtEl>
                                          <p:spTgt spid="3">
                                            <p:txEl>
                                              <p:pRg st="10" end="10"/>
                                            </p:txEl>
                                          </p:spTgt>
                                        </p:tgtEl>
                                        <p:attrNameLst>
                                          <p:attrName>style.visibility</p:attrName>
                                        </p:attrNameLst>
                                      </p:cBhvr>
                                      <p:to>
                                        <p:strVal val="visible"/>
                                      </p:to>
                                    </p:set>
                                    <p:animEffect transition="in" filter="wipe(down)">
                                      <p:cBhvr>
                                        <p:cTn id="49" dur="580">
                                          <p:stCondLst>
                                            <p:cond delay="0"/>
                                          </p:stCondLst>
                                        </p:cTn>
                                        <p:tgtEl>
                                          <p:spTgt spid="3">
                                            <p:txEl>
                                              <p:pRg st="10" end="10"/>
                                            </p:txEl>
                                          </p:spTgt>
                                        </p:tgtEl>
                                      </p:cBhvr>
                                    </p:animEffect>
                                    <p:anim calcmode="lin" valueType="num">
                                      <p:cBhvr>
                                        <p:cTn id="50" dur="1822" tmFilter="0,0; 0.14,0.36; 0.43,0.73; 0.71,0.91; 1.0,1.0">
                                          <p:stCondLst>
                                            <p:cond delay="0"/>
                                          </p:stCondLst>
                                        </p:cTn>
                                        <p:tgtEl>
                                          <p:spTgt spid="3">
                                            <p:txEl>
                                              <p:pRg st="10" end="10"/>
                                            </p:txEl>
                                          </p:spTgt>
                                        </p:tgtEl>
                                        <p:attrNameLst>
                                          <p:attrName>ppt_x</p:attrName>
                                        </p:attrNameLst>
                                      </p:cBhvr>
                                      <p:tavLst>
                                        <p:tav tm="0">
                                          <p:val>
                                            <p:strVal val="#ppt_x-0.25"/>
                                          </p:val>
                                        </p:tav>
                                        <p:tav tm="100000">
                                          <p:val>
                                            <p:strVal val="#ppt_x"/>
                                          </p:val>
                                        </p:tav>
                                      </p:tavLst>
                                    </p:anim>
                                    <p:anim calcmode="lin" valueType="num">
                                      <p:cBhvr>
                                        <p:cTn id="51" dur="664" tmFilter="0.0,0.0; 0.25,0.07; 0.50,0.2; 0.75,0.467; 1.0,1.0">
                                          <p:stCondLst>
                                            <p:cond delay="0"/>
                                          </p:stCondLst>
                                        </p:cTn>
                                        <p:tgtEl>
                                          <p:spTgt spid="3">
                                            <p:txEl>
                                              <p:pRg st="10" end="10"/>
                                            </p:txEl>
                                          </p:spTgt>
                                        </p:tgtEl>
                                        <p:attrNameLst>
                                          <p:attrName>ppt_y</p:attrName>
                                        </p:attrNameLst>
                                      </p:cBhvr>
                                      <p:tavLst>
                                        <p:tav tm="0" fmla="#ppt_y-sin(pi*$)/3">
                                          <p:val>
                                            <p:fltVal val="0.5"/>
                                          </p:val>
                                        </p:tav>
                                        <p:tav tm="100000">
                                          <p:val>
                                            <p:fltVal val="1"/>
                                          </p:val>
                                        </p:tav>
                                      </p:tavLst>
                                    </p:anim>
                                    <p:anim calcmode="lin" valueType="num">
                                      <p:cBhvr>
                                        <p:cTn id="52" dur="664" tmFilter="0, 0; 0.125,0.2665; 0.25,0.4; 0.375,0.465; 0.5,0.5;  0.625,0.535; 0.75,0.6; 0.875,0.7335; 1,1">
                                          <p:stCondLst>
                                            <p:cond delay="664"/>
                                          </p:stCondLst>
                                        </p:cTn>
                                        <p:tgtEl>
                                          <p:spTgt spid="3">
                                            <p:txEl>
                                              <p:pRg st="10" end="10"/>
                                            </p:txEl>
                                          </p:spTgt>
                                        </p:tgtEl>
                                        <p:attrNameLst>
                                          <p:attrName>ppt_y</p:attrName>
                                        </p:attrNameLst>
                                      </p:cBhvr>
                                      <p:tavLst>
                                        <p:tav tm="0" fmla="#ppt_y-sin(pi*$)/9">
                                          <p:val>
                                            <p:fltVal val="0"/>
                                          </p:val>
                                        </p:tav>
                                        <p:tav tm="100000">
                                          <p:val>
                                            <p:fltVal val="1"/>
                                          </p:val>
                                        </p:tav>
                                      </p:tavLst>
                                    </p:anim>
                                    <p:anim calcmode="lin" valueType="num">
                                      <p:cBhvr>
                                        <p:cTn id="53" dur="332" tmFilter="0, 0; 0.125,0.2665; 0.25,0.4; 0.375,0.465; 0.5,0.5;  0.625,0.535; 0.75,0.6; 0.875,0.7335; 1,1">
                                          <p:stCondLst>
                                            <p:cond delay="1324"/>
                                          </p:stCondLst>
                                        </p:cTn>
                                        <p:tgtEl>
                                          <p:spTgt spid="3">
                                            <p:txEl>
                                              <p:pRg st="10" end="10"/>
                                            </p:txEl>
                                          </p:spTgt>
                                        </p:tgtEl>
                                        <p:attrNameLst>
                                          <p:attrName>ppt_y</p:attrName>
                                        </p:attrNameLst>
                                      </p:cBhvr>
                                      <p:tavLst>
                                        <p:tav tm="0" fmla="#ppt_y-sin(pi*$)/27">
                                          <p:val>
                                            <p:fltVal val="0"/>
                                          </p:val>
                                        </p:tav>
                                        <p:tav tm="100000">
                                          <p:val>
                                            <p:fltVal val="1"/>
                                          </p:val>
                                        </p:tav>
                                      </p:tavLst>
                                    </p:anim>
                                    <p:anim calcmode="lin" valueType="num">
                                      <p:cBhvr>
                                        <p:cTn id="54" dur="164" tmFilter="0, 0; 0.125,0.2665; 0.25,0.4; 0.375,0.465; 0.5,0.5;  0.625,0.535; 0.75,0.6; 0.875,0.7335; 1,1">
                                          <p:stCondLst>
                                            <p:cond delay="1656"/>
                                          </p:stCondLst>
                                        </p:cTn>
                                        <p:tgtEl>
                                          <p:spTgt spid="3">
                                            <p:txEl>
                                              <p:pRg st="10" end="10"/>
                                            </p:txEl>
                                          </p:spTgt>
                                        </p:tgtEl>
                                        <p:attrNameLst>
                                          <p:attrName>ppt_y</p:attrName>
                                        </p:attrNameLst>
                                      </p:cBhvr>
                                      <p:tavLst>
                                        <p:tav tm="0" fmla="#ppt_y-sin(pi*$)/81">
                                          <p:val>
                                            <p:fltVal val="0"/>
                                          </p:val>
                                        </p:tav>
                                        <p:tav tm="100000">
                                          <p:val>
                                            <p:fltVal val="1"/>
                                          </p:val>
                                        </p:tav>
                                      </p:tavLst>
                                    </p:anim>
                                    <p:animScale>
                                      <p:cBhvr>
                                        <p:cTn id="55" dur="26">
                                          <p:stCondLst>
                                            <p:cond delay="650"/>
                                          </p:stCondLst>
                                        </p:cTn>
                                        <p:tgtEl>
                                          <p:spTgt spid="3">
                                            <p:txEl>
                                              <p:pRg st="10" end="10"/>
                                            </p:txEl>
                                          </p:spTgt>
                                        </p:tgtEl>
                                      </p:cBhvr>
                                      <p:to x="100000" y="60000"/>
                                    </p:animScale>
                                    <p:animScale>
                                      <p:cBhvr>
                                        <p:cTn id="56" dur="166" decel="50000">
                                          <p:stCondLst>
                                            <p:cond delay="676"/>
                                          </p:stCondLst>
                                        </p:cTn>
                                        <p:tgtEl>
                                          <p:spTgt spid="3">
                                            <p:txEl>
                                              <p:pRg st="10" end="10"/>
                                            </p:txEl>
                                          </p:spTgt>
                                        </p:tgtEl>
                                      </p:cBhvr>
                                      <p:to x="100000" y="100000"/>
                                    </p:animScale>
                                    <p:animScale>
                                      <p:cBhvr>
                                        <p:cTn id="57" dur="26">
                                          <p:stCondLst>
                                            <p:cond delay="1312"/>
                                          </p:stCondLst>
                                        </p:cTn>
                                        <p:tgtEl>
                                          <p:spTgt spid="3">
                                            <p:txEl>
                                              <p:pRg st="10" end="10"/>
                                            </p:txEl>
                                          </p:spTgt>
                                        </p:tgtEl>
                                      </p:cBhvr>
                                      <p:to x="100000" y="80000"/>
                                    </p:animScale>
                                    <p:animScale>
                                      <p:cBhvr>
                                        <p:cTn id="58" dur="166" decel="50000">
                                          <p:stCondLst>
                                            <p:cond delay="1338"/>
                                          </p:stCondLst>
                                        </p:cTn>
                                        <p:tgtEl>
                                          <p:spTgt spid="3">
                                            <p:txEl>
                                              <p:pRg st="10" end="10"/>
                                            </p:txEl>
                                          </p:spTgt>
                                        </p:tgtEl>
                                      </p:cBhvr>
                                      <p:to x="100000" y="100000"/>
                                    </p:animScale>
                                    <p:animScale>
                                      <p:cBhvr>
                                        <p:cTn id="59" dur="26">
                                          <p:stCondLst>
                                            <p:cond delay="1642"/>
                                          </p:stCondLst>
                                        </p:cTn>
                                        <p:tgtEl>
                                          <p:spTgt spid="3">
                                            <p:txEl>
                                              <p:pRg st="10" end="10"/>
                                            </p:txEl>
                                          </p:spTgt>
                                        </p:tgtEl>
                                      </p:cBhvr>
                                      <p:to x="100000" y="90000"/>
                                    </p:animScale>
                                    <p:animScale>
                                      <p:cBhvr>
                                        <p:cTn id="60" dur="166" decel="50000">
                                          <p:stCondLst>
                                            <p:cond delay="1668"/>
                                          </p:stCondLst>
                                        </p:cTn>
                                        <p:tgtEl>
                                          <p:spTgt spid="3">
                                            <p:txEl>
                                              <p:pRg st="10" end="10"/>
                                            </p:txEl>
                                          </p:spTgt>
                                        </p:tgtEl>
                                      </p:cBhvr>
                                      <p:to x="100000" y="100000"/>
                                    </p:animScale>
                                    <p:animScale>
                                      <p:cBhvr>
                                        <p:cTn id="61" dur="26">
                                          <p:stCondLst>
                                            <p:cond delay="1808"/>
                                          </p:stCondLst>
                                        </p:cTn>
                                        <p:tgtEl>
                                          <p:spTgt spid="3">
                                            <p:txEl>
                                              <p:pRg st="10" end="10"/>
                                            </p:txEl>
                                          </p:spTgt>
                                        </p:tgtEl>
                                      </p:cBhvr>
                                      <p:to x="100000" y="95000"/>
                                    </p:animScale>
                                    <p:animScale>
                                      <p:cBhvr>
                                        <p:cTn id="62" dur="166" decel="50000">
                                          <p:stCondLst>
                                            <p:cond delay="1834"/>
                                          </p:stCondLst>
                                        </p:cTn>
                                        <p:tgtEl>
                                          <p:spTgt spid="3">
                                            <p:txEl>
                                              <p:pRg st="10" end="10"/>
                                            </p:txEl>
                                          </p:spTgt>
                                        </p:tgtEl>
                                      </p:cBhvr>
                                      <p:to x="100000" y="100000"/>
                                    </p:animScale>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nodeType="clickEffect">
                                  <p:stCondLst>
                                    <p:cond delay="0"/>
                                  </p:stCondLst>
                                  <p:childTnLst>
                                    <p:set>
                                      <p:cBhvr>
                                        <p:cTn id="66" dur="1" fill="hold">
                                          <p:stCondLst>
                                            <p:cond delay="0"/>
                                          </p:stCondLst>
                                        </p:cTn>
                                        <p:tgtEl>
                                          <p:spTgt spid="3">
                                            <p:txEl>
                                              <p:pRg st="8" end="8"/>
                                            </p:txEl>
                                          </p:spTgt>
                                        </p:tgtEl>
                                        <p:attrNameLst>
                                          <p:attrName>style.visibility</p:attrName>
                                        </p:attrNameLst>
                                      </p:cBhvr>
                                      <p:to>
                                        <p:strVal val="visible"/>
                                      </p:to>
                                    </p:set>
                                    <p:anim calcmode="lin" valueType="num">
                                      <p:cBhvr additive="base">
                                        <p:cTn id="67"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28B2FD-00A9-12D6-C66C-23C583611B1D}"/>
              </a:ext>
            </a:extLst>
          </p:cNvPr>
          <p:cNvSpPr>
            <a:spLocks noGrp="1"/>
          </p:cNvSpPr>
          <p:nvPr>
            <p:ph type="title"/>
          </p:nvPr>
        </p:nvSpPr>
        <p:spPr/>
        <p:txBody>
          <a:bodyPr>
            <a:normAutofit/>
          </a:bodyPr>
          <a:lstStyle/>
          <a:p>
            <a:r>
              <a:rPr lang="en-US" sz="4000" b="1" i="0" dirty="0">
                <a:effectLst/>
                <a:latin typeface="+mn-lt"/>
              </a:rPr>
              <a:t>Drawbacks of Using Stored Procedures</a:t>
            </a:r>
            <a:endParaRPr lang="en-IN" sz="4000" b="1" dirty="0">
              <a:latin typeface="+mn-lt"/>
            </a:endParaRPr>
          </a:p>
        </p:txBody>
      </p:sp>
      <p:sp>
        <p:nvSpPr>
          <p:cNvPr id="3" name="Content Placeholder 2">
            <a:extLst>
              <a:ext uri="{FF2B5EF4-FFF2-40B4-BE49-F238E27FC236}">
                <a16:creationId xmlns:a16="http://schemas.microsoft.com/office/drawing/2014/main" id="{6EFA41F4-6EA8-DCD7-C405-F9A8F5CAA428}"/>
              </a:ext>
            </a:extLst>
          </p:cNvPr>
          <p:cNvSpPr>
            <a:spLocks noGrp="1"/>
          </p:cNvSpPr>
          <p:nvPr>
            <p:ph idx="1"/>
          </p:nvPr>
        </p:nvSpPr>
        <p:spPr>
          <a:xfrm>
            <a:off x="363984" y="2006353"/>
            <a:ext cx="11105965" cy="4669655"/>
          </a:xfrm>
        </p:spPr>
        <p:txBody>
          <a:bodyPr>
            <a:normAutofit fontScale="92500" lnSpcReduction="20000"/>
          </a:bodyPr>
          <a:lstStyle/>
          <a:p>
            <a:pPr algn="just">
              <a:buFont typeface="Arial" panose="020B0604020202020204" pitchFamily="34" charset="0"/>
              <a:buChar char="•"/>
            </a:pPr>
            <a:r>
              <a:rPr lang="en-US" b="0" i="0" dirty="0">
                <a:effectLst/>
              </a:rPr>
              <a:t>If we use stored procedures, the memory of every connection that uses those stored procedures will increase substantially. Also, if we overuse many logical applications inside stored procedures, CPU usage will increase. It is because the database server is not well-designed for logical operations.</a:t>
            </a:r>
          </a:p>
          <a:p>
            <a:pPr algn="just">
              <a:buFont typeface="Arial" panose="020B0604020202020204" pitchFamily="34" charset="0"/>
              <a:buChar char="•"/>
            </a:pPr>
            <a:endParaRPr lang="en-US" b="0" i="0" dirty="0">
              <a:effectLst/>
            </a:endParaRPr>
          </a:p>
          <a:p>
            <a:pPr algn="just">
              <a:buFont typeface="Arial" panose="020B0604020202020204" pitchFamily="34" charset="0"/>
              <a:buChar char="•"/>
            </a:pPr>
            <a:r>
              <a:rPr lang="en-US" b="0" i="0" dirty="0">
                <a:effectLst/>
              </a:rPr>
              <a:t>Stored procedure constructs are not designed to develop complex and flexible business logic.</a:t>
            </a:r>
          </a:p>
          <a:p>
            <a:pPr algn="just">
              <a:buFont typeface="Arial" panose="020B0604020202020204" pitchFamily="34" charset="0"/>
              <a:buChar char="•"/>
            </a:pPr>
            <a:endParaRPr lang="en-US" b="0" i="0" dirty="0">
              <a:effectLst/>
            </a:endParaRPr>
          </a:p>
          <a:p>
            <a:pPr algn="just">
              <a:buFont typeface="Arial" panose="020B0604020202020204" pitchFamily="34" charset="0"/>
              <a:buChar char="•"/>
            </a:pPr>
            <a:r>
              <a:rPr lang="en-US" b="0" i="0" dirty="0">
                <a:effectLst/>
              </a:rPr>
              <a:t>It is challenging to debug stored procedures. Only a few database management systems allow us to debug stored procedures. Unfortunately, MySQL does not provide facilities for debugging stored procedures.</a:t>
            </a:r>
          </a:p>
          <a:p>
            <a:pPr algn="just">
              <a:buFont typeface="Arial" panose="020B0604020202020204" pitchFamily="34" charset="0"/>
              <a:buChar char="•"/>
            </a:pPr>
            <a:endParaRPr lang="en-US" b="0" i="0" dirty="0">
              <a:effectLst/>
            </a:endParaRPr>
          </a:p>
          <a:p>
            <a:pPr algn="just">
              <a:buFont typeface="Arial" panose="020B0604020202020204" pitchFamily="34" charset="0"/>
              <a:buChar char="•"/>
            </a:pPr>
            <a:r>
              <a:rPr lang="en-US" b="0" i="0" dirty="0">
                <a:effectLst/>
              </a:rPr>
              <a:t>It is not easy to develop and maintain stored procedures. Developing and maintaining stored procedures are often required a specialized skill set that not all application developers possess. It may lead to problems in both the application development and maintenance phases.</a:t>
            </a:r>
          </a:p>
          <a:p>
            <a:endParaRPr lang="en-IN" dirty="0"/>
          </a:p>
        </p:txBody>
      </p:sp>
      <p:pic>
        <p:nvPicPr>
          <p:cNvPr id="5" name="Picture 4">
            <a:extLst>
              <a:ext uri="{FF2B5EF4-FFF2-40B4-BE49-F238E27FC236}">
                <a16:creationId xmlns:a16="http://schemas.microsoft.com/office/drawing/2014/main" id="{D4805F1C-FF0A-21E4-D690-5F1B6BB31C19}"/>
              </a:ext>
            </a:extLst>
          </p:cNvPr>
          <p:cNvPicPr>
            <a:picLocks noChangeAspect="1"/>
          </p:cNvPicPr>
          <p:nvPr/>
        </p:nvPicPr>
        <p:blipFill>
          <a:blip r:embed="rId2"/>
          <a:stretch>
            <a:fillRect/>
          </a:stretch>
        </p:blipFill>
        <p:spPr>
          <a:xfrm>
            <a:off x="10446589" y="-19050"/>
            <a:ext cx="1745411" cy="609631"/>
          </a:xfrm>
          <a:prstGeom prst="rect">
            <a:avLst/>
          </a:prstGeom>
        </p:spPr>
      </p:pic>
    </p:spTree>
    <p:extLst>
      <p:ext uri="{BB962C8B-B14F-4D97-AF65-F5344CB8AC3E}">
        <p14:creationId xmlns:p14="http://schemas.microsoft.com/office/powerpoint/2010/main" val="1189615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wipe(down)">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1000"/>
                                        <p:tgtEl>
                                          <p:spTgt spid="3">
                                            <p:txEl>
                                              <p:pRg st="2" end="2"/>
                                            </p:txEl>
                                          </p:spTgt>
                                        </p:tgtEl>
                                      </p:cBhvr>
                                    </p:animEffect>
                                    <p:anim calcmode="lin" valueType="num">
                                      <p:cBhvr>
                                        <p:cTn id="1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fade">
                                      <p:cBhvr>
                                        <p:cTn id="24" dur="1000"/>
                                        <p:tgtEl>
                                          <p:spTgt spid="3">
                                            <p:txEl>
                                              <p:pRg st="4" end="4"/>
                                            </p:txEl>
                                          </p:spTgt>
                                        </p:tgtEl>
                                      </p:cBhvr>
                                    </p:animEffect>
                                    <p:anim calcmode="lin" valueType="num">
                                      <p:cBhvr>
                                        <p:cTn id="25"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6"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1000"/>
                                        <p:tgtEl>
                                          <p:spTgt spid="3">
                                            <p:txEl>
                                              <p:pRg st="6" end="6"/>
                                            </p:txEl>
                                          </p:spTgt>
                                        </p:tgtEl>
                                      </p:cBhvr>
                                    </p:animEffect>
                                    <p:anim calcmode="lin" valueType="num">
                                      <p:cBhvr>
                                        <p:cTn id="32"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33"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FD0458-7DB8-D9CB-1982-4CB22A5F52BE}"/>
              </a:ext>
            </a:extLst>
          </p:cNvPr>
          <p:cNvSpPr>
            <a:spLocks noGrp="1"/>
          </p:cNvSpPr>
          <p:nvPr>
            <p:ph type="title"/>
          </p:nvPr>
        </p:nvSpPr>
        <p:spPr/>
        <p:txBody>
          <a:bodyPr/>
          <a:lstStyle/>
          <a:p>
            <a:r>
              <a:rPr lang="en-IN" dirty="0"/>
              <a:t>Task Vs Procedure</a:t>
            </a:r>
          </a:p>
        </p:txBody>
      </p:sp>
      <p:sp>
        <p:nvSpPr>
          <p:cNvPr id="3" name="Content Placeholder 2">
            <a:extLst>
              <a:ext uri="{FF2B5EF4-FFF2-40B4-BE49-F238E27FC236}">
                <a16:creationId xmlns:a16="http://schemas.microsoft.com/office/drawing/2014/main" id="{3D1644D5-4790-87AB-CFA9-8BF0FE31581F}"/>
              </a:ext>
            </a:extLst>
          </p:cNvPr>
          <p:cNvSpPr>
            <a:spLocks noGrp="1"/>
          </p:cNvSpPr>
          <p:nvPr>
            <p:ph idx="1"/>
          </p:nvPr>
        </p:nvSpPr>
        <p:spPr>
          <a:xfrm>
            <a:off x="276045" y="2035834"/>
            <a:ext cx="10869284" cy="4649638"/>
          </a:xfrm>
        </p:spPr>
        <p:txBody>
          <a:bodyPr>
            <a:normAutofit fontScale="92500" lnSpcReduction="20000"/>
          </a:bodyPr>
          <a:lstStyle/>
          <a:p>
            <a:r>
              <a:rPr lang="en-US" sz="1400" dirty="0"/>
              <a:t>Tasks and procedures are both objects in Snowflake that can be used to automate tasks and simplify workflows. However, there are some key differences between the two.</a:t>
            </a:r>
          </a:p>
          <a:p>
            <a:endParaRPr lang="en-US" sz="1400" dirty="0"/>
          </a:p>
          <a:p>
            <a:r>
              <a:rPr lang="en-US" sz="1400" dirty="0"/>
              <a:t>Definition: A procedure is a stored SQL script that can be executed on demand by a user or another script. A task, on the other hand, is a predefined set of SQL commands that are scheduled to execute at a specific time or interval.</a:t>
            </a:r>
          </a:p>
          <a:p>
            <a:endParaRPr lang="en-US" sz="1400" dirty="0"/>
          </a:p>
          <a:p>
            <a:r>
              <a:rPr lang="en-US" sz="1400" dirty="0"/>
              <a:t>Execution: A procedure can be executed by a user or another script, typically in response to a specific event or trigger. A task, on the other hand, is scheduled to run automatically according to a predefined schedule or trigger.</a:t>
            </a:r>
          </a:p>
          <a:p>
            <a:endParaRPr lang="en-US" sz="1400" dirty="0"/>
          </a:p>
          <a:p>
            <a:r>
              <a:rPr lang="en-US" sz="1400" dirty="0"/>
              <a:t>Parameters: Procedures can accept input parameters, which can be used to customize the behavior of the script at runtime. Tasks do not accept input parameters, but they can reference other objects in the Snowflake account, such as tables or views.</a:t>
            </a:r>
          </a:p>
          <a:p>
            <a:endParaRPr lang="en-US" sz="1400" dirty="0"/>
          </a:p>
          <a:p>
            <a:r>
              <a:rPr lang="en-US" sz="1400" dirty="0"/>
              <a:t>Results: Procedures can return output values or result sets, which can be used by the calling script or user. Tasks do not return any output, but they can write results to a log table or file.</a:t>
            </a:r>
          </a:p>
          <a:p>
            <a:endParaRPr lang="en-US" sz="1400" dirty="0"/>
          </a:p>
          <a:p>
            <a:r>
              <a:rPr lang="en-US" sz="1400" dirty="0"/>
              <a:t>Recurrence: Tasks can be scheduled to run repeatedly according to a predefined schedule or trigger, such as hourly, daily, weekly, or monthly. Procedures are typically executed on demand and do not have a recurring schedule.</a:t>
            </a:r>
          </a:p>
          <a:p>
            <a:endParaRPr lang="en-US" sz="1400" dirty="0"/>
          </a:p>
          <a:p>
            <a:r>
              <a:rPr lang="en-US" sz="1400" dirty="0"/>
              <a:t>Overall, procedures and tasks serve different purposes in Snowflake, but they can be used together to automate complex workflows and simplify data processing tasks.</a:t>
            </a:r>
            <a:endParaRPr lang="en-IN" sz="1400" dirty="0"/>
          </a:p>
        </p:txBody>
      </p:sp>
      <p:pic>
        <p:nvPicPr>
          <p:cNvPr id="5" name="Picture 4">
            <a:extLst>
              <a:ext uri="{FF2B5EF4-FFF2-40B4-BE49-F238E27FC236}">
                <a16:creationId xmlns:a16="http://schemas.microsoft.com/office/drawing/2014/main" id="{F3496725-A75E-52CB-A4AD-F21A4CCCDA42}"/>
              </a:ext>
            </a:extLst>
          </p:cNvPr>
          <p:cNvPicPr>
            <a:picLocks noChangeAspect="1"/>
          </p:cNvPicPr>
          <p:nvPr/>
        </p:nvPicPr>
        <p:blipFill>
          <a:blip r:embed="rId2"/>
          <a:stretch>
            <a:fillRect/>
          </a:stretch>
        </p:blipFill>
        <p:spPr>
          <a:xfrm>
            <a:off x="10446589" y="-19050"/>
            <a:ext cx="1745411" cy="609631"/>
          </a:xfrm>
          <a:prstGeom prst="rect">
            <a:avLst/>
          </a:prstGeom>
        </p:spPr>
      </p:pic>
    </p:spTree>
    <p:extLst>
      <p:ext uri="{BB962C8B-B14F-4D97-AF65-F5344CB8AC3E}">
        <p14:creationId xmlns:p14="http://schemas.microsoft.com/office/powerpoint/2010/main" val="12797640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07CE9C-66C6-FD54-D61E-1C5B0BEEB0D2}"/>
              </a:ext>
            </a:extLst>
          </p:cNvPr>
          <p:cNvSpPr>
            <a:spLocks noGrp="1"/>
          </p:cNvSpPr>
          <p:nvPr>
            <p:ph type="title"/>
          </p:nvPr>
        </p:nvSpPr>
        <p:spPr/>
        <p:txBody>
          <a:bodyPr/>
          <a:lstStyle/>
          <a:p>
            <a:r>
              <a:rPr lang="en-IN" dirty="0"/>
              <a:t>CRON</a:t>
            </a:r>
          </a:p>
        </p:txBody>
      </p:sp>
      <p:pic>
        <p:nvPicPr>
          <p:cNvPr id="5" name="Content Placeholder 4" descr="Diagram&#10;&#10;Description automatically generated with low confidence">
            <a:extLst>
              <a:ext uri="{FF2B5EF4-FFF2-40B4-BE49-F238E27FC236}">
                <a16:creationId xmlns:a16="http://schemas.microsoft.com/office/drawing/2014/main" id="{3C8018FF-1FF3-E647-5082-FA5CB16D8637}"/>
              </a:ext>
            </a:extLst>
          </p:cNvPr>
          <p:cNvPicPr>
            <a:picLocks noGrp="1" noChangeAspect="1"/>
          </p:cNvPicPr>
          <p:nvPr>
            <p:ph idx="1"/>
          </p:nvPr>
        </p:nvPicPr>
        <p:blipFill>
          <a:blip r:embed="rId2"/>
          <a:stretch>
            <a:fillRect/>
          </a:stretch>
        </p:blipFill>
        <p:spPr>
          <a:xfrm>
            <a:off x="856503" y="2815229"/>
            <a:ext cx="10478993" cy="2799856"/>
          </a:xfrm>
        </p:spPr>
      </p:pic>
      <p:pic>
        <p:nvPicPr>
          <p:cNvPr id="3" name="Picture 2">
            <a:extLst>
              <a:ext uri="{FF2B5EF4-FFF2-40B4-BE49-F238E27FC236}">
                <a16:creationId xmlns:a16="http://schemas.microsoft.com/office/drawing/2014/main" id="{6DAC2279-E221-3E45-9A29-B32D8DA1514F}"/>
              </a:ext>
            </a:extLst>
          </p:cNvPr>
          <p:cNvPicPr>
            <a:picLocks noChangeAspect="1"/>
          </p:cNvPicPr>
          <p:nvPr/>
        </p:nvPicPr>
        <p:blipFill>
          <a:blip r:embed="rId3"/>
          <a:stretch>
            <a:fillRect/>
          </a:stretch>
        </p:blipFill>
        <p:spPr>
          <a:xfrm>
            <a:off x="10446589" y="-19050"/>
            <a:ext cx="1745411" cy="609631"/>
          </a:xfrm>
          <a:prstGeom prst="rect">
            <a:avLst/>
          </a:prstGeom>
        </p:spPr>
      </p:pic>
    </p:spTree>
    <p:extLst>
      <p:ext uri="{BB962C8B-B14F-4D97-AF65-F5344CB8AC3E}">
        <p14:creationId xmlns:p14="http://schemas.microsoft.com/office/powerpoint/2010/main" val="40361511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C610D2AE-07EF-436A-9755-AA8DF4B933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6CACDD17-9043-46DF-882D-420365B79C1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6" name="Rectangle 15">
            <a:extLst>
              <a:ext uri="{FF2B5EF4-FFF2-40B4-BE49-F238E27FC236}">
                <a16:creationId xmlns:a16="http://schemas.microsoft.com/office/drawing/2014/main" id="{CF2D8AD5-434A-4C0E-9F5B-C1AFD645F3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4959094"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8" name="Picture 17">
            <a:extLst>
              <a:ext uri="{FF2B5EF4-FFF2-40B4-BE49-F238E27FC236}">
                <a16:creationId xmlns:a16="http://schemas.microsoft.com/office/drawing/2014/main" id="{E92B246D-47CC-40F8-8DE7-B65D409E945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 y="1970241"/>
            <a:ext cx="4956048" cy="199787"/>
          </a:xfrm>
          <a:prstGeom prst="rect">
            <a:avLst/>
          </a:prstGeom>
        </p:spPr>
      </p:pic>
      <p:sp>
        <p:nvSpPr>
          <p:cNvPr id="3" name="Content Placeholder 2">
            <a:extLst>
              <a:ext uri="{FF2B5EF4-FFF2-40B4-BE49-F238E27FC236}">
                <a16:creationId xmlns:a16="http://schemas.microsoft.com/office/drawing/2014/main" id="{3F8B3A6B-033D-FD9A-68CD-CFFCFDD56CF6}"/>
              </a:ext>
            </a:extLst>
          </p:cNvPr>
          <p:cNvSpPr>
            <a:spLocks noGrp="1"/>
          </p:cNvSpPr>
          <p:nvPr>
            <p:ph idx="1"/>
          </p:nvPr>
        </p:nvSpPr>
        <p:spPr>
          <a:xfrm>
            <a:off x="399495" y="2336873"/>
            <a:ext cx="5397623" cy="1853387"/>
          </a:xfrm>
        </p:spPr>
        <p:txBody>
          <a:bodyPr>
            <a:normAutofit/>
          </a:bodyPr>
          <a:lstStyle/>
          <a:p>
            <a:pPr marL="0" indent="0" algn="ctr">
              <a:buNone/>
            </a:pPr>
            <a:r>
              <a:rPr lang="en-US" sz="7200" b="1" dirty="0"/>
              <a:t>THANK YOU</a:t>
            </a:r>
            <a:endParaRPr lang="en-IN" sz="7200" b="1" dirty="0"/>
          </a:p>
        </p:txBody>
      </p:sp>
      <p:pic>
        <p:nvPicPr>
          <p:cNvPr id="7" name="Graphic 6" descr="Handshake">
            <a:extLst>
              <a:ext uri="{FF2B5EF4-FFF2-40B4-BE49-F238E27FC236}">
                <a16:creationId xmlns:a16="http://schemas.microsoft.com/office/drawing/2014/main" id="{BC2F6AFB-4095-2607-3034-18F88FE197D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797118" y="883787"/>
            <a:ext cx="5608320" cy="5608320"/>
          </a:xfrm>
          <a:prstGeom prst="rect">
            <a:avLst/>
          </a:prstGeom>
          <a:ln>
            <a:noFill/>
          </a:ln>
          <a:effectLst>
            <a:outerShdw blurRad="76200" dist="63500" dir="5040000" algn="tl" rotWithShape="0">
              <a:srgbClr val="000000">
                <a:alpha val="41000"/>
              </a:srgbClr>
            </a:outerShdw>
          </a:effectLst>
        </p:spPr>
      </p:pic>
      <p:pic>
        <p:nvPicPr>
          <p:cNvPr id="4" name="Picture 3">
            <a:extLst>
              <a:ext uri="{FF2B5EF4-FFF2-40B4-BE49-F238E27FC236}">
                <a16:creationId xmlns:a16="http://schemas.microsoft.com/office/drawing/2014/main" id="{868410ED-B753-B76E-A91A-036D1A70AC0C}"/>
              </a:ext>
            </a:extLst>
          </p:cNvPr>
          <p:cNvPicPr>
            <a:picLocks noChangeAspect="1"/>
          </p:cNvPicPr>
          <p:nvPr/>
        </p:nvPicPr>
        <p:blipFill>
          <a:blip r:embed="rId6"/>
          <a:stretch>
            <a:fillRect/>
          </a:stretch>
        </p:blipFill>
        <p:spPr>
          <a:xfrm>
            <a:off x="10446589" y="-19050"/>
            <a:ext cx="1745411" cy="609631"/>
          </a:xfrm>
          <a:prstGeom prst="rect">
            <a:avLst/>
          </a:prstGeom>
        </p:spPr>
      </p:pic>
    </p:spTree>
    <p:extLst>
      <p:ext uri="{BB962C8B-B14F-4D97-AF65-F5344CB8AC3E}">
        <p14:creationId xmlns:p14="http://schemas.microsoft.com/office/powerpoint/2010/main" val="3359647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circle(in)">
                                      <p:cBhvr>
                                        <p:cTn id="12" dur="20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Berlin">
  <a:themeElements>
    <a:clrScheme name="Berlin">
      <a:dk1>
        <a:sysClr val="windowText" lastClr="000000"/>
      </a:dk1>
      <a:lt1>
        <a:sysClr val="window" lastClr="FFFFFF"/>
      </a:lt1>
      <a:dk2>
        <a:srgbClr val="9D360E"/>
      </a:dk2>
      <a:lt2>
        <a:srgbClr val="E7E6E6"/>
      </a:lt2>
      <a:accent1>
        <a:srgbClr val="F09415"/>
      </a:accent1>
      <a:accent2>
        <a:srgbClr val="C1B56B"/>
      </a:accent2>
      <a:accent3>
        <a:srgbClr val="4BAF73"/>
      </a:accent3>
      <a:accent4>
        <a:srgbClr val="5AA6C0"/>
      </a:accent4>
      <a:accent5>
        <a:srgbClr val="D17DF9"/>
      </a:accent5>
      <a:accent6>
        <a:srgbClr val="FA7E5C"/>
      </a:accent6>
      <a:hlink>
        <a:srgbClr val="FFAE3E"/>
      </a:hlink>
      <a:folHlink>
        <a:srgbClr val="FCC77E"/>
      </a:folHlink>
    </a:clrScheme>
    <a:fontScheme name="Berlin">
      <a:majorFont>
        <a:latin typeface="Trebuchet MS" panose="020B0603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panose="020B0603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erlin">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270000"/>
                <a:satMod val="200000"/>
                <a:lumMod val="128000"/>
              </a:schemeClr>
            </a:gs>
            <a:gs pos="50000">
              <a:schemeClr val="phClr">
                <a:shade val="100000"/>
                <a:hueMod val="100000"/>
                <a:satMod val="110000"/>
                <a:lumMod val="130000"/>
              </a:schemeClr>
            </a:gs>
            <a:gs pos="100000">
              <a:schemeClr val="phClr">
                <a:shade val="78000"/>
                <a:hueMod val="44000"/>
                <a:satMod val="200000"/>
                <a:lumMod val="69000"/>
              </a:schemeClr>
            </a:gs>
          </a:gsLst>
          <a:lin ang="2520000" scaled="0"/>
        </a:gradFill>
      </a:bgFillStyleLst>
    </a:fmtScheme>
  </a:themeElements>
  <a:objectDefaults/>
  <a:extraClrSchemeLst/>
  <a:extLst>
    <a:ext uri="{05A4C25C-085E-4340-85A3-A5531E510DB2}">
      <thm15:themeFamily xmlns:thm15="http://schemas.microsoft.com/office/thememl/2012/main" name="Berlin" id="{7B5DBA9E-B069-418E-9360-A61BDD0615A4}" vid="{C0CBE056-4EF4-4D92-969E-947779DA7AA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3E14B9E1-7F97-4662-8FB1-AC5A81D5A1F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A913FBCD-4DF7-4ECF-9257-7B99D5499325}">
  <ds:schemaRefs>
    <ds:schemaRef ds:uri="http://schemas.microsoft.com/sharepoint/v3/contenttype/forms"/>
  </ds:schemaRefs>
</ds:datastoreItem>
</file>

<file path=customXml/itemProps3.xml><?xml version="1.0" encoding="utf-8"?>
<ds:datastoreItem xmlns:ds="http://schemas.openxmlformats.org/officeDocument/2006/customXml" ds:itemID="{FE0B8658-DE86-42E1-9D01-970FE6B6ABA5}">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Berlin design</Template>
  <TotalTime>587</TotalTime>
  <Words>742</Words>
  <Application>Microsoft Office PowerPoint</Application>
  <PresentationFormat>Widescreen</PresentationFormat>
  <Paragraphs>47</Paragraphs>
  <Slides>7</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vt:i4>
      </vt:variant>
    </vt:vector>
  </HeadingPairs>
  <TitlesOfParts>
    <vt:vector size="12" baseType="lpstr">
      <vt:lpstr>Aharoni</vt:lpstr>
      <vt:lpstr>Arial</vt:lpstr>
      <vt:lpstr>Calibri</vt:lpstr>
      <vt:lpstr>Trebuchet MS</vt:lpstr>
      <vt:lpstr>Berlin</vt:lpstr>
      <vt:lpstr>AUTOMATING STORED PROCEDURE THROUGH TASKS</vt:lpstr>
      <vt:lpstr>WHAT IS THE STORE PROCEDURE</vt:lpstr>
      <vt:lpstr>Usage Notes</vt:lpstr>
      <vt:lpstr>Drawbacks of Using Stored Procedures</vt:lpstr>
      <vt:lpstr>Task Vs Procedure</vt:lpstr>
      <vt:lpstr>CRON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STORE PROCEDURE</dc:title>
  <dc:creator>Satyam Patel</dc:creator>
  <cp:lastModifiedBy>Anand Kumar Jha</cp:lastModifiedBy>
  <cp:revision>12</cp:revision>
  <dcterms:created xsi:type="dcterms:W3CDTF">2023-03-17T16:31:57Z</dcterms:created>
  <dcterms:modified xsi:type="dcterms:W3CDTF">2023-08-02T06:11:32Z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SIP_Label_defa4170-0d19-0005-0004-bc88714345d2_Enabled">
    <vt:lpwstr>true</vt:lpwstr>
  </property>
  <property fmtid="{D5CDD505-2E9C-101B-9397-08002B2CF9AE}" pid="4" name="MSIP_Label_defa4170-0d19-0005-0004-bc88714345d2_SetDate">
    <vt:lpwstr>2023-03-17T17:47:19Z</vt:lpwstr>
  </property>
  <property fmtid="{D5CDD505-2E9C-101B-9397-08002B2CF9AE}" pid="5" name="MSIP_Label_defa4170-0d19-0005-0004-bc88714345d2_Method">
    <vt:lpwstr>Standard</vt:lpwstr>
  </property>
  <property fmtid="{D5CDD505-2E9C-101B-9397-08002B2CF9AE}" pid="6" name="MSIP_Label_defa4170-0d19-0005-0004-bc88714345d2_Name">
    <vt:lpwstr>defa4170-0d19-0005-0004-bc88714345d2</vt:lpwstr>
  </property>
  <property fmtid="{D5CDD505-2E9C-101B-9397-08002B2CF9AE}" pid="7" name="MSIP_Label_defa4170-0d19-0005-0004-bc88714345d2_SiteId">
    <vt:lpwstr>bb7e44bd-78e7-43b6-aa1c-72ca4a5e8d01</vt:lpwstr>
  </property>
  <property fmtid="{D5CDD505-2E9C-101B-9397-08002B2CF9AE}" pid="8" name="MSIP_Label_defa4170-0d19-0005-0004-bc88714345d2_ActionId">
    <vt:lpwstr>a0b96ffc-456f-4dfc-8168-d22e3025da37</vt:lpwstr>
  </property>
  <property fmtid="{D5CDD505-2E9C-101B-9397-08002B2CF9AE}" pid="9" name="MSIP_Label_defa4170-0d19-0005-0004-bc88714345d2_ContentBits">
    <vt:lpwstr>0</vt:lpwstr>
  </property>
</Properties>
</file>